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3" r:id="rId4"/>
    <p:sldId id="258" r:id="rId5"/>
    <p:sldId id="259" r:id="rId6"/>
    <p:sldId id="274" r:id="rId7"/>
    <p:sldId id="260" r:id="rId8"/>
    <p:sldId id="261" r:id="rId9"/>
    <p:sldId id="264" r:id="rId10"/>
    <p:sldId id="262" r:id="rId11"/>
    <p:sldId id="276" r:id="rId12"/>
    <p:sldId id="275"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71597-78FE-441C-902B-F1E022F5589A}" type="datetimeFigureOut">
              <a:rPr lang="en-GB" smtClean="0"/>
              <a:pPr/>
              <a:t>04/02/2016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5DE78-9428-4A6F-8310-0D65AC2C9621}" type="slidenum">
              <a:rPr lang="en-GB" smtClean="0"/>
              <a:pPr/>
              <a:t>‹#›</a:t>
            </a:fld>
            <a:endParaRPr lang="en-GB" dirty="0"/>
          </a:p>
        </p:txBody>
      </p:sp>
    </p:spTree>
    <p:extLst>
      <p:ext uri="{BB962C8B-B14F-4D97-AF65-F5344CB8AC3E}">
        <p14:creationId xmlns:p14="http://schemas.microsoft.com/office/powerpoint/2010/main" val="398660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should be –</a:t>
            </a:r>
            <a:r>
              <a:rPr lang="en-GB" baseline="0" dirty="0" smtClean="0"/>
              <a:t> Patriotism. This lessons asks pupils to research the evidence to undermine this hypothesis</a:t>
            </a:r>
            <a:endParaRPr lang="en-GB" dirty="0"/>
          </a:p>
        </p:txBody>
      </p:sp>
      <p:sp>
        <p:nvSpPr>
          <p:cNvPr id="4" name="Slide Number Placeholder 3"/>
          <p:cNvSpPr>
            <a:spLocks noGrp="1"/>
          </p:cNvSpPr>
          <p:nvPr>
            <p:ph type="sldNum" sz="quarter" idx="10"/>
          </p:nvPr>
        </p:nvSpPr>
        <p:spPr/>
        <p:txBody>
          <a:bodyPr/>
          <a:lstStyle/>
          <a:p>
            <a:fld id="{EE05DE78-9428-4A6F-8310-0D65AC2C9621}" type="slidenum">
              <a:rPr lang="en-GB" smtClean="0"/>
              <a:pPr/>
              <a:t>1</a:t>
            </a:fld>
            <a:endParaRPr lang="en-GB" dirty="0"/>
          </a:p>
        </p:txBody>
      </p:sp>
    </p:spTree>
    <p:extLst>
      <p:ext uri="{BB962C8B-B14F-4D97-AF65-F5344CB8AC3E}">
        <p14:creationId xmlns:p14="http://schemas.microsoft.com/office/powerpoint/2010/main" val="12384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source first, `</a:t>
            </a:r>
            <a:endParaRPr lang="en-GB" dirty="0"/>
          </a:p>
        </p:txBody>
      </p:sp>
      <p:sp>
        <p:nvSpPr>
          <p:cNvPr id="4" name="Slide Number Placeholder 3"/>
          <p:cNvSpPr>
            <a:spLocks noGrp="1"/>
          </p:cNvSpPr>
          <p:nvPr>
            <p:ph type="sldNum" sz="quarter" idx="10"/>
          </p:nvPr>
        </p:nvSpPr>
        <p:spPr/>
        <p:txBody>
          <a:bodyPr/>
          <a:lstStyle/>
          <a:p>
            <a:fld id="{EE05DE78-9428-4A6F-8310-0D65AC2C9621}" type="slidenum">
              <a:rPr lang="en-GB" smtClean="0"/>
              <a:pPr/>
              <a:t>2</a:t>
            </a:fld>
            <a:endParaRPr lang="en-GB" dirty="0"/>
          </a:p>
        </p:txBody>
      </p:sp>
    </p:spTree>
    <p:extLst>
      <p:ext uri="{BB962C8B-B14F-4D97-AF65-F5344CB8AC3E}">
        <p14:creationId xmlns:p14="http://schemas.microsoft.com/office/powerpoint/2010/main" val="342594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source first, `</a:t>
            </a:r>
            <a:endParaRPr lang="en-GB" dirty="0"/>
          </a:p>
        </p:txBody>
      </p:sp>
      <p:sp>
        <p:nvSpPr>
          <p:cNvPr id="4" name="Slide Number Placeholder 3"/>
          <p:cNvSpPr>
            <a:spLocks noGrp="1"/>
          </p:cNvSpPr>
          <p:nvPr>
            <p:ph type="sldNum" sz="quarter" idx="10"/>
          </p:nvPr>
        </p:nvSpPr>
        <p:spPr/>
        <p:txBody>
          <a:bodyPr/>
          <a:lstStyle/>
          <a:p>
            <a:fld id="{EE05DE78-9428-4A6F-8310-0D65AC2C9621}" type="slidenum">
              <a:rPr lang="en-GB" smtClean="0"/>
              <a:pPr/>
              <a:t>3</a:t>
            </a:fld>
            <a:endParaRPr lang="en-GB" dirty="0"/>
          </a:p>
        </p:txBody>
      </p:sp>
    </p:spTree>
    <p:extLst>
      <p:ext uri="{BB962C8B-B14F-4D97-AF65-F5344CB8AC3E}">
        <p14:creationId xmlns:p14="http://schemas.microsoft.com/office/powerpoint/2010/main" val="356022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to read each explanation and write them</a:t>
            </a:r>
            <a:r>
              <a:rPr lang="en-GB" baseline="0" dirty="0" smtClean="0"/>
              <a:t> down in order of importance in their books. This is designed so pupils develop an initial hypothesis or main reason(s) why they think soldiers continued to fight in the trenches. The next research task will then help them explore each explanation in more detail.</a:t>
            </a:r>
            <a:endParaRPr lang="en-GB" dirty="0"/>
          </a:p>
        </p:txBody>
      </p:sp>
      <p:sp>
        <p:nvSpPr>
          <p:cNvPr id="4" name="Slide Number Placeholder 3"/>
          <p:cNvSpPr>
            <a:spLocks noGrp="1"/>
          </p:cNvSpPr>
          <p:nvPr>
            <p:ph type="sldNum" sz="quarter" idx="10"/>
          </p:nvPr>
        </p:nvSpPr>
        <p:spPr/>
        <p:txBody>
          <a:bodyPr/>
          <a:lstStyle/>
          <a:p>
            <a:fld id="{EE05DE78-9428-4A6F-8310-0D65AC2C9621}" type="slidenum">
              <a:rPr lang="en-GB" smtClean="0"/>
              <a:pPr/>
              <a:t>4</a:t>
            </a:fld>
            <a:endParaRPr lang="en-GB" dirty="0"/>
          </a:p>
        </p:txBody>
      </p:sp>
    </p:spTree>
    <p:extLst>
      <p:ext uri="{BB962C8B-B14F-4D97-AF65-F5344CB8AC3E}">
        <p14:creationId xmlns:p14="http://schemas.microsoft.com/office/powerpoint/2010/main" val="39840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a:t>
            </a:r>
            <a:r>
              <a:rPr lang="en-GB" baseline="0" dirty="0" smtClean="0"/>
              <a:t> now look through their Evidence Packs (1 between 2) to find and record information, quotes and ideas that could be used to back-up and substantiate each explanation. E.g. as a class, get pupils to look at and read through Evidence File 1. Which explanation does this source help explain? What new information does this source give us? Then pupils can record information on their A3 sheets, model how to take notes on the whiteboard. THIS WILL TAKE you over a lesson to complete.</a:t>
            </a:r>
            <a:endParaRPr lang="en-GB" dirty="0"/>
          </a:p>
        </p:txBody>
      </p:sp>
      <p:sp>
        <p:nvSpPr>
          <p:cNvPr id="4" name="Slide Number Placeholder 3"/>
          <p:cNvSpPr>
            <a:spLocks noGrp="1"/>
          </p:cNvSpPr>
          <p:nvPr>
            <p:ph type="sldNum" sz="quarter" idx="10"/>
          </p:nvPr>
        </p:nvSpPr>
        <p:spPr/>
        <p:txBody>
          <a:bodyPr/>
          <a:lstStyle/>
          <a:p>
            <a:fld id="{EE05DE78-9428-4A6F-8310-0D65AC2C9621}" type="slidenum">
              <a:rPr lang="en-GB" smtClean="0"/>
              <a:pPr/>
              <a:t>5</a:t>
            </a:fld>
            <a:endParaRPr lang="en-GB" dirty="0"/>
          </a:p>
        </p:txBody>
      </p:sp>
    </p:spTree>
    <p:extLst>
      <p:ext uri="{BB962C8B-B14F-4D97-AF65-F5344CB8AC3E}">
        <p14:creationId xmlns:p14="http://schemas.microsoft.com/office/powerpoint/2010/main" val="303467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idea to give pupils another</a:t>
            </a:r>
            <a:r>
              <a:rPr lang="en-GB" baseline="0" dirty="0" smtClean="0"/>
              <a:t> lesson to plan in class so you can go round and help. Get them to type up for homework.</a:t>
            </a:r>
            <a:endParaRPr lang="en-GB" dirty="0"/>
          </a:p>
        </p:txBody>
      </p:sp>
      <p:sp>
        <p:nvSpPr>
          <p:cNvPr id="4" name="Slide Number Placeholder 3"/>
          <p:cNvSpPr>
            <a:spLocks noGrp="1"/>
          </p:cNvSpPr>
          <p:nvPr>
            <p:ph type="sldNum" sz="quarter" idx="10"/>
          </p:nvPr>
        </p:nvSpPr>
        <p:spPr/>
        <p:txBody>
          <a:bodyPr/>
          <a:lstStyle/>
          <a:p>
            <a:fld id="{EE05DE78-9428-4A6F-8310-0D65AC2C9621}" type="slidenum">
              <a:rPr lang="en-GB" smtClean="0"/>
              <a:pPr/>
              <a:t>8</a:t>
            </a:fld>
            <a:endParaRPr lang="en-GB" dirty="0"/>
          </a:p>
        </p:txBody>
      </p:sp>
    </p:spTree>
    <p:extLst>
      <p:ext uri="{BB962C8B-B14F-4D97-AF65-F5344CB8AC3E}">
        <p14:creationId xmlns:p14="http://schemas.microsoft.com/office/powerpoint/2010/main" val="219693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350703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35482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191931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282941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256495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277318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308754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24248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405490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155353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76955-7813-4CB4-8062-3D44AE526D3A}" type="datetimeFigureOut">
              <a:rPr lang="en-GB" smtClean="0"/>
              <a:pPr/>
              <a:t>04/02/2016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17629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6955-7813-4CB4-8062-3D44AE526D3A}" type="datetimeFigureOut">
              <a:rPr lang="en-GB" smtClean="0"/>
              <a:pPr/>
              <a:t>04/02/2016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834BC-BE61-4747-BCCB-6638D1B140B1}" type="slidenum">
              <a:rPr lang="en-GB" smtClean="0"/>
              <a:pPr/>
              <a:t>‹#›</a:t>
            </a:fld>
            <a:endParaRPr lang="en-GB" dirty="0"/>
          </a:p>
        </p:txBody>
      </p:sp>
    </p:spTree>
    <p:extLst>
      <p:ext uri="{BB962C8B-B14F-4D97-AF65-F5344CB8AC3E}">
        <p14:creationId xmlns:p14="http://schemas.microsoft.com/office/powerpoint/2010/main" val="277413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google.co.th/url?sa=i&amp;rct=j&amp;q=&amp;esrc=s&amp;source=images&amp;cd=&amp;cad=rja&amp;uact=8&amp;ved=0ahUKEwj2op6Kit3KAhUF2qYKHSoKA7cQjRwIBw&amp;url=http%3A%2F%2Ffeeds.pk%2Ffeed%2F30157%2Fa-brief-history-of-deep-linking&amp;bvm=bv.113370389,d.dGY&amp;psig=AFQjCNEJ2sfqG0yJ9Btjbwjj4Z9dQuICyQ&amp;ust=145463990684038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84784"/>
          </a:xfrm>
        </p:spPr>
        <p:txBody>
          <a:bodyPr>
            <a:normAutofit/>
          </a:bodyPr>
          <a:lstStyle/>
          <a:p>
            <a:r>
              <a:rPr lang="en-GB" b="1" u="sng" dirty="0" smtClean="0">
                <a:effectLst>
                  <a:outerShdw blurRad="38100" dist="38100" dir="2700000" algn="tl">
                    <a:srgbClr val="000000">
                      <a:alpha val="43137"/>
                    </a:srgbClr>
                  </a:outerShdw>
                </a:effectLst>
              </a:rPr>
              <a:t>What motivated British soldiers to continue fighting in the trenches?</a:t>
            </a:r>
            <a:endParaRPr lang="en-GB" b="1" u="sng"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920" y="1484784"/>
            <a:ext cx="9152919" cy="1224136"/>
          </a:xfrm>
        </p:spPr>
        <p:txBody>
          <a:bodyPr>
            <a:normAutofit fontScale="92500" lnSpcReduction="20000"/>
          </a:bodyPr>
          <a:lstStyle/>
          <a:p>
            <a:r>
              <a:rPr lang="en-GB" b="1" i="1" dirty="0" smtClean="0">
                <a:solidFill>
                  <a:srgbClr val="FF0000"/>
                </a:solidFill>
                <a:effectLst>
                  <a:outerShdw blurRad="38100" dist="38100" dir="2700000" algn="tl">
                    <a:srgbClr val="000000">
                      <a:alpha val="43137"/>
                    </a:srgbClr>
                  </a:outerShdw>
                </a:effectLst>
              </a:rPr>
              <a:t>L/O – To use evidence to build substantiated explanations for why British soldiers continued to fight in the trenches </a:t>
            </a:r>
            <a:endParaRPr lang="en-GB" b="1" i="1" dirty="0">
              <a:solidFill>
                <a:srgbClr val="FF0000"/>
              </a:solidFill>
              <a:effectLst>
                <a:outerShdw blurRad="38100" dist="38100" dir="2700000" algn="tl">
                  <a:srgbClr val="000000">
                    <a:alpha val="43137"/>
                  </a:srgbClr>
                </a:outerShdw>
              </a:effectLst>
            </a:endParaRPr>
          </a:p>
        </p:txBody>
      </p:sp>
      <p:sp>
        <p:nvSpPr>
          <p:cNvPr id="4" name="Subtitle 2"/>
          <p:cNvSpPr txBox="1">
            <a:spLocks/>
          </p:cNvSpPr>
          <p:nvPr/>
        </p:nvSpPr>
        <p:spPr>
          <a:xfrm>
            <a:off x="-28600" y="5661248"/>
            <a:ext cx="9152919"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b="1" u="sng" dirty="0" smtClean="0">
                <a:solidFill>
                  <a:srgbClr val="0000FF"/>
                </a:solidFill>
                <a:effectLst>
                  <a:outerShdw blurRad="38100" dist="38100" dir="2700000" algn="tl">
                    <a:srgbClr val="000000">
                      <a:alpha val="43137"/>
                    </a:srgbClr>
                  </a:outerShdw>
                </a:effectLst>
              </a:rPr>
              <a:t>Starter</a:t>
            </a:r>
            <a:r>
              <a:rPr lang="en-GB" b="1" dirty="0" smtClean="0">
                <a:solidFill>
                  <a:srgbClr val="0000FF"/>
                </a:solidFill>
                <a:effectLst>
                  <a:outerShdw blurRad="38100" dist="38100" dir="2700000" algn="tl">
                    <a:srgbClr val="000000">
                      <a:alpha val="43137"/>
                    </a:srgbClr>
                  </a:outerShdw>
                </a:effectLst>
              </a:rPr>
              <a:t> – What was the main reason why men signed up for the army? (Think about Propaganda posters)</a:t>
            </a:r>
            <a:endParaRPr lang="en-GB" b="1" dirty="0">
              <a:solidFill>
                <a:srgbClr val="0000FF"/>
              </a:solidFill>
              <a:effectLst>
                <a:outerShdw blurRad="38100" dist="38100" dir="2700000" algn="tl">
                  <a:srgbClr val="000000">
                    <a:alpha val="43137"/>
                  </a:srgbClr>
                </a:outerShdw>
              </a:effectLst>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00" y="2717225"/>
            <a:ext cx="3016424" cy="2924943"/>
          </a:xfrm>
          <a:prstGeom prst="rect">
            <a:avLst/>
          </a:prstGeom>
          <a:ln>
            <a:noFill/>
          </a:ln>
          <a:effectLst>
            <a:softEdge rad="112500"/>
          </a:effec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978" y="2717224"/>
            <a:ext cx="3425588" cy="2924944"/>
          </a:xfrm>
          <a:prstGeom prst="rect">
            <a:avLst/>
          </a:prstGeom>
          <a:ln>
            <a:noFill/>
          </a:ln>
          <a:effectLst>
            <a:softEdge rad="112500"/>
          </a:effectLst>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6487" y="2717225"/>
            <a:ext cx="2757513" cy="2924942"/>
          </a:xfrm>
          <a:prstGeom prst="rect">
            <a:avLst/>
          </a:prstGeom>
          <a:ln>
            <a:noFill/>
          </a:ln>
          <a:effectLst>
            <a:softEdge rad="112500"/>
          </a:effectLst>
        </p:spPr>
      </p:pic>
    </p:spTree>
    <p:extLst>
      <p:ext uri="{BB962C8B-B14F-4D97-AF65-F5344CB8AC3E}">
        <p14:creationId xmlns:p14="http://schemas.microsoft.com/office/powerpoint/2010/main" val="318084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88"/>
            <a:ext cx="9144000" cy="893732"/>
          </a:xfrm>
        </p:spPr>
        <p:txBody>
          <a:bodyPr>
            <a:normAutofit/>
          </a:bodyPr>
          <a:lstStyle/>
          <a:p>
            <a:r>
              <a:rPr lang="en-GB" b="1" u="sng" dirty="0" smtClean="0"/>
              <a:t>Building substantiated explanations</a:t>
            </a:r>
            <a:endParaRPr lang="en-GB" b="1" u="sng" dirty="0"/>
          </a:p>
        </p:txBody>
      </p:sp>
      <p:sp>
        <p:nvSpPr>
          <p:cNvPr id="3" name="Content Placeholder 2"/>
          <p:cNvSpPr>
            <a:spLocks noGrp="1"/>
          </p:cNvSpPr>
          <p:nvPr>
            <p:ph idx="1"/>
          </p:nvPr>
        </p:nvSpPr>
        <p:spPr>
          <a:xfrm>
            <a:off x="0" y="836713"/>
            <a:ext cx="9144000" cy="936104"/>
          </a:xfrm>
        </p:spPr>
        <p:txBody>
          <a:bodyPr>
            <a:noAutofit/>
          </a:bodyPr>
          <a:lstStyle/>
          <a:p>
            <a:pPr marL="0" indent="0" algn="ctr">
              <a:buNone/>
            </a:pPr>
            <a:r>
              <a:rPr lang="en-GB" sz="2400" b="1" dirty="0" smtClean="0"/>
              <a:t>In </a:t>
            </a:r>
            <a:r>
              <a:rPr lang="en-GB" sz="2400" b="1" dirty="0" smtClean="0">
                <a:solidFill>
                  <a:srgbClr val="FF0000"/>
                </a:solidFill>
                <a:effectLst>
                  <a:outerShdw blurRad="38100" dist="38100" dir="2700000" algn="tl">
                    <a:srgbClr val="000000">
                      <a:alpha val="43137"/>
                    </a:srgbClr>
                  </a:outerShdw>
                </a:effectLst>
              </a:rPr>
              <a:t>Years 7</a:t>
            </a:r>
            <a:r>
              <a:rPr lang="en-GB" sz="2400" b="1" dirty="0" smtClean="0"/>
              <a:t> and </a:t>
            </a:r>
            <a:r>
              <a:rPr lang="en-GB" sz="2400" b="1" dirty="0" smtClean="0">
                <a:solidFill>
                  <a:srgbClr val="FF0000"/>
                </a:solidFill>
                <a:effectLst>
                  <a:outerShdw blurRad="38100" dist="38100" dir="2700000" algn="tl">
                    <a:srgbClr val="000000">
                      <a:alpha val="43137"/>
                    </a:srgbClr>
                  </a:outerShdw>
                </a:effectLst>
              </a:rPr>
              <a:t>8</a:t>
            </a:r>
            <a:r>
              <a:rPr lang="en-GB" sz="2400" b="1" dirty="0" smtClean="0"/>
              <a:t> you may have used a </a:t>
            </a:r>
            <a:r>
              <a:rPr lang="en-GB" sz="2400" b="1" dirty="0" smtClean="0">
                <a:solidFill>
                  <a:srgbClr val="FF0000"/>
                </a:solidFill>
                <a:effectLst>
                  <a:outerShdw blurRad="38100" dist="38100" dir="2700000" algn="tl">
                    <a:srgbClr val="000000">
                      <a:alpha val="43137"/>
                    </a:srgbClr>
                  </a:outerShdw>
                </a:effectLst>
              </a:rPr>
              <a:t>Hamburger Paragraph</a:t>
            </a:r>
            <a:r>
              <a:rPr lang="en-GB" sz="2400" b="1" dirty="0" smtClean="0"/>
              <a:t> to help you </a:t>
            </a:r>
            <a:r>
              <a:rPr lang="en-GB" sz="2400" b="1" dirty="0" smtClean="0">
                <a:solidFill>
                  <a:srgbClr val="FF0000"/>
                </a:solidFill>
                <a:effectLst>
                  <a:outerShdw blurRad="38100" dist="38100" dir="2700000" algn="tl">
                    <a:srgbClr val="000000">
                      <a:alpha val="43137"/>
                    </a:srgbClr>
                  </a:outerShdw>
                </a:effectLst>
              </a:rPr>
              <a:t>explain why things happen </a:t>
            </a:r>
            <a:r>
              <a:rPr lang="en-GB" sz="2400" b="1" dirty="0" smtClean="0"/>
              <a:t>in history:</a:t>
            </a:r>
            <a:endParaRPr lang="en-GB" sz="24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72816"/>
            <a:ext cx="4032448" cy="4978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943" y="1772816"/>
            <a:ext cx="4707545" cy="971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6943" y="2852936"/>
            <a:ext cx="4707545" cy="10801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942" y="4005064"/>
            <a:ext cx="4707545" cy="10801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6942" y="5157192"/>
            <a:ext cx="4707545" cy="1594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6942" y="5157192"/>
            <a:ext cx="4704112" cy="1594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7596336" y="3501008"/>
            <a:ext cx="0" cy="50405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7504" y="908720"/>
            <a:ext cx="885698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rPr>
              <a:t>What do we need to finish this paragraph and how could we write it? </a:t>
            </a:r>
            <a:endParaRPr lang="en-GB"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66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additive="base">
                                        <p:cTn id="14" dur="500" fill="hold"/>
                                        <p:tgtEl>
                                          <p:spTgt spid="4100"/>
                                        </p:tgtEl>
                                        <p:attrNameLst>
                                          <p:attrName>ppt_x</p:attrName>
                                        </p:attrNameLst>
                                      </p:cBhvr>
                                      <p:tavLst>
                                        <p:tav tm="0">
                                          <p:val>
                                            <p:strVal val="#ppt_x"/>
                                          </p:val>
                                        </p:tav>
                                        <p:tav tm="100000">
                                          <p:val>
                                            <p:strVal val="#ppt_x"/>
                                          </p:val>
                                        </p:tav>
                                      </p:tavLst>
                                    </p:anim>
                                    <p:anim calcmode="lin" valueType="num">
                                      <p:cBhvr additive="base">
                                        <p:cTn id="1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101"/>
                                        </p:tgtEl>
                                        <p:attrNameLst>
                                          <p:attrName>style.visibility</p:attrName>
                                        </p:attrNameLst>
                                      </p:cBhvr>
                                      <p:to>
                                        <p:strVal val="visible"/>
                                      </p:to>
                                    </p:set>
                                    <p:anim calcmode="lin" valueType="num">
                                      <p:cBhvr additive="base">
                                        <p:cTn id="20" dur="500" fill="hold"/>
                                        <p:tgtEl>
                                          <p:spTgt spid="4101"/>
                                        </p:tgtEl>
                                        <p:attrNameLst>
                                          <p:attrName>ppt_x</p:attrName>
                                        </p:attrNameLst>
                                      </p:cBhvr>
                                      <p:tavLst>
                                        <p:tav tm="0">
                                          <p:val>
                                            <p:strVal val="#ppt_x"/>
                                          </p:val>
                                        </p:tav>
                                        <p:tav tm="100000">
                                          <p:val>
                                            <p:strVal val="#ppt_x"/>
                                          </p:val>
                                        </p:tav>
                                      </p:tavLst>
                                    </p:anim>
                                    <p:anim calcmode="lin" valueType="num">
                                      <p:cBhvr additive="base">
                                        <p:cTn id="21"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fade">
                                      <p:cBhvr>
                                        <p:cTn id="31" dur="1000"/>
                                        <p:tgtEl>
                                          <p:spTgt spid="4102"/>
                                        </p:tgtEl>
                                      </p:cBhvr>
                                    </p:animEffect>
                                    <p:anim calcmode="lin" valueType="num">
                                      <p:cBhvr>
                                        <p:cTn id="32" dur="1000" fill="hold"/>
                                        <p:tgtEl>
                                          <p:spTgt spid="4102"/>
                                        </p:tgtEl>
                                        <p:attrNameLst>
                                          <p:attrName>ppt_x</p:attrName>
                                        </p:attrNameLst>
                                      </p:cBhvr>
                                      <p:tavLst>
                                        <p:tav tm="0">
                                          <p:val>
                                            <p:strVal val="#ppt_x"/>
                                          </p:val>
                                        </p:tav>
                                        <p:tav tm="100000">
                                          <p:val>
                                            <p:strVal val="#ppt_x"/>
                                          </p:val>
                                        </p:tav>
                                      </p:tavLst>
                                    </p:anim>
                                    <p:anim calcmode="lin" valueType="num">
                                      <p:cBhvr>
                                        <p:cTn id="33"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103"/>
                                        </p:tgtEl>
                                        <p:attrNameLst>
                                          <p:attrName>style.visibility</p:attrName>
                                        </p:attrNameLst>
                                      </p:cBhvr>
                                      <p:to>
                                        <p:strVal val="visible"/>
                                      </p:to>
                                    </p:set>
                                    <p:animEffect transition="in" filter="fade">
                                      <p:cBhvr>
                                        <p:cTn id="38" dur="1000"/>
                                        <p:tgtEl>
                                          <p:spTgt spid="4103"/>
                                        </p:tgtEl>
                                      </p:cBhvr>
                                    </p:animEffect>
                                    <p:anim calcmode="lin" valueType="num">
                                      <p:cBhvr>
                                        <p:cTn id="39" dur="1000" fill="hold"/>
                                        <p:tgtEl>
                                          <p:spTgt spid="4103"/>
                                        </p:tgtEl>
                                        <p:attrNameLst>
                                          <p:attrName>ppt_x</p:attrName>
                                        </p:attrNameLst>
                                      </p:cBhvr>
                                      <p:tavLst>
                                        <p:tav tm="0">
                                          <p:val>
                                            <p:strVal val="#ppt_x"/>
                                          </p:val>
                                        </p:tav>
                                        <p:tav tm="100000">
                                          <p:val>
                                            <p:strVal val="#ppt_x"/>
                                          </p:val>
                                        </p:tav>
                                      </p:tavLst>
                                    </p:anim>
                                    <p:anim calcmode="lin" valueType="num">
                                      <p:cBhvr>
                                        <p:cTn id="40"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104"/>
                                        </p:tgtEl>
                                        <p:attrNameLst>
                                          <p:attrName>style.visibility</p:attrName>
                                        </p:attrNameLst>
                                      </p:cBhvr>
                                      <p:to>
                                        <p:strVal val="visible"/>
                                      </p:to>
                                    </p:set>
                                    <p:animEffect transition="in" filter="fade">
                                      <p:cBhvr>
                                        <p:cTn id="45" dur="1000"/>
                                        <p:tgtEl>
                                          <p:spTgt spid="4104"/>
                                        </p:tgtEl>
                                      </p:cBhvr>
                                    </p:animEffect>
                                    <p:anim calcmode="lin" valueType="num">
                                      <p:cBhvr>
                                        <p:cTn id="46" dur="1000" fill="hold"/>
                                        <p:tgtEl>
                                          <p:spTgt spid="4104"/>
                                        </p:tgtEl>
                                        <p:attrNameLst>
                                          <p:attrName>ppt_x</p:attrName>
                                        </p:attrNameLst>
                                      </p:cBhvr>
                                      <p:tavLst>
                                        <p:tav tm="0">
                                          <p:val>
                                            <p:strVal val="#ppt_x"/>
                                          </p:val>
                                        </p:tav>
                                        <p:tav tm="100000">
                                          <p:val>
                                            <p:strVal val="#ppt_x"/>
                                          </p:val>
                                        </p:tav>
                                      </p:tavLst>
                                    </p:anim>
                                    <p:anim calcmode="lin" valueType="num">
                                      <p:cBhvr>
                                        <p:cTn id="47"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GB" b="1" u="sng" dirty="0" smtClean="0">
                <a:effectLst>
                  <a:outerShdw blurRad="38100" dist="38100" dir="2700000" algn="tl">
                    <a:srgbClr val="000000">
                      <a:alpha val="43137"/>
                    </a:srgbClr>
                  </a:outerShdw>
                </a:effectLst>
              </a:rPr>
              <a:t>Linking Reasons and Concluding</a:t>
            </a:r>
            <a:endParaRPr lang="en-GB"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971" y="1052736"/>
            <a:ext cx="5743099" cy="5805264"/>
          </a:xfrm>
        </p:spPr>
        <p:txBody>
          <a:bodyPr>
            <a:normAutofit fontScale="85000" lnSpcReduction="10000"/>
          </a:bodyPr>
          <a:lstStyle/>
          <a:p>
            <a:r>
              <a:rPr lang="en-GB" b="1" dirty="0" smtClean="0"/>
              <a:t>In your conclusion, you need to think and argue about what the most important reason(s) are.</a:t>
            </a:r>
          </a:p>
          <a:p>
            <a:endParaRPr lang="en-GB" b="1" dirty="0"/>
          </a:p>
          <a:p>
            <a:r>
              <a:rPr lang="en-GB" b="1" dirty="0" smtClean="0"/>
              <a:t>Try to consider how the reasons are linked when writing your conclusion. See the next slide for good linking words.</a:t>
            </a:r>
          </a:p>
          <a:p>
            <a:endParaRPr lang="en-GB" b="1" dirty="0"/>
          </a:p>
          <a:p>
            <a:r>
              <a:rPr lang="en-GB" b="1" dirty="0" smtClean="0"/>
              <a:t>A good way to consider whether something is important is to think counter-factually – would soldiers still have been motivated if that reason wasn’t there?</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627" y="3789040"/>
            <a:ext cx="3425588" cy="2924944"/>
          </a:xfrm>
          <a:prstGeom prst="rect">
            <a:avLst/>
          </a:prstGeom>
          <a:ln>
            <a:noFill/>
          </a:ln>
          <a:effectLst>
            <a:softEdge rad="112500"/>
          </a:effectLst>
        </p:spPr>
      </p:pic>
      <p:pic>
        <p:nvPicPr>
          <p:cNvPr id="3074" name="Picture 2" descr="C:\Program Files (x86)\Microsoft Office\MEDIA\CAGCAT10\j01958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518" y="161342"/>
            <a:ext cx="1044396" cy="10743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ctechcrunch2011.files.wordpress.com/2015/06/linksweb.jpg?w=73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683" y="1490297"/>
            <a:ext cx="3170789" cy="2113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505431451"/>
              </p:ext>
            </p:extLst>
          </p:nvPr>
        </p:nvGraphicFramePr>
        <p:xfrm>
          <a:off x="128154" y="188641"/>
          <a:ext cx="8887689" cy="6481864"/>
        </p:xfrm>
        <a:graphic>
          <a:graphicData uri="http://schemas.openxmlformats.org/drawingml/2006/table">
            <a:tbl>
              <a:tblPr firstRow="1" bandRow="1">
                <a:tableStyleId>{D7AC3CCA-C797-4891-BE02-D94E43425B78}</a:tableStyleId>
              </a:tblPr>
              <a:tblGrid>
                <a:gridCol w="1541318">
                  <a:extLst>
                    <a:ext uri="{9D8B030D-6E8A-4147-A177-3AD203B41FA5}">
                      <a16:colId xmlns:a16="http://schemas.microsoft.com/office/drawing/2014/main" val="20000"/>
                    </a:ext>
                  </a:extLst>
                </a:gridCol>
                <a:gridCol w="1794811">
                  <a:extLst>
                    <a:ext uri="{9D8B030D-6E8A-4147-A177-3AD203B41FA5}">
                      <a16:colId xmlns:a16="http://schemas.microsoft.com/office/drawing/2014/main" val="20001"/>
                    </a:ext>
                  </a:extLst>
                </a:gridCol>
                <a:gridCol w="1850520">
                  <a:extLst>
                    <a:ext uri="{9D8B030D-6E8A-4147-A177-3AD203B41FA5}">
                      <a16:colId xmlns:a16="http://schemas.microsoft.com/office/drawing/2014/main" val="20002"/>
                    </a:ext>
                  </a:extLst>
                </a:gridCol>
                <a:gridCol w="1850520">
                  <a:extLst>
                    <a:ext uri="{9D8B030D-6E8A-4147-A177-3AD203B41FA5}">
                      <a16:colId xmlns:a16="http://schemas.microsoft.com/office/drawing/2014/main" val="20003"/>
                    </a:ext>
                  </a:extLst>
                </a:gridCol>
                <a:gridCol w="1850520">
                  <a:extLst>
                    <a:ext uri="{9D8B030D-6E8A-4147-A177-3AD203B41FA5}">
                      <a16:colId xmlns:a16="http://schemas.microsoft.com/office/drawing/2014/main" val="20004"/>
                    </a:ext>
                  </a:extLst>
                </a:gridCol>
              </a:tblGrid>
              <a:tr h="810233">
                <a:tc>
                  <a:txBody>
                    <a:bodyPr/>
                    <a:lstStyle/>
                    <a:p>
                      <a:pPr algn="ctr"/>
                      <a:r>
                        <a:rPr lang="en-GB" sz="2000" b="1" dirty="0" smtClean="0"/>
                        <a:t>Contribute </a:t>
                      </a:r>
                      <a:endParaRPr lang="en-GB" sz="2000" b="1" dirty="0"/>
                    </a:p>
                  </a:txBody>
                  <a:tcPr anchor="ctr"/>
                </a:tc>
                <a:tc>
                  <a:txBody>
                    <a:bodyPr/>
                    <a:lstStyle/>
                    <a:p>
                      <a:pPr algn="ctr"/>
                      <a:r>
                        <a:rPr lang="en-GB" sz="2000" b="1" dirty="0" smtClean="0"/>
                        <a:t>Allow</a:t>
                      </a:r>
                      <a:endParaRPr lang="en-GB" sz="2000" b="1" dirty="0"/>
                    </a:p>
                  </a:txBody>
                  <a:tcPr anchor="ctr"/>
                </a:tc>
                <a:tc>
                  <a:txBody>
                    <a:bodyPr/>
                    <a:lstStyle/>
                    <a:p>
                      <a:pPr algn="ctr"/>
                      <a:r>
                        <a:rPr lang="en-GB" sz="2000" b="1" dirty="0" smtClean="0"/>
                        <a:t>Latent</a:t>
                      </a:r>
                      <a:endParaRPr lang="en-GB" sz="2000" b="1" dirty="0"/>
                    </a:p>
                  </a:txBody>
                  <a:tcPr anchor="ctr"/>
                </a:tc>
                <a:tc>
                  <a:txBody>
                    <a:bodyPr/>
                    <a:lstStyle/>
                    <a:p>
                      <a:pPr algn="ctr"/>
                      <a:r>
                        <a:rPr lang="en-GB" sz="2000" b="1" dirty="0" smtClean="0"/>
                        <a:t>Trigger</a:t>
                      </a:r>
                      <a:endParaRPr lang="en-GB" sz="2000" b="1" dirty="0"/>
                    </a:p>
                  </a:txBody>
                  <a:tcPr anchor="ctr"/>
                </a:tc>
                <a:tc>
                  <a:txBody>
                    <a:bodyPr/>
                    <a:lstStyle/>
                    <a:p>
                      <a:pPr algn="ctr"/>
                      <a:r>
                        <a:rPr lang="en-GB" sz="2000" b="1" dirty="0" smtClean="0"/>
                        <a:t>Incite</a:t>
                      </a:r>
                      <a:endParaRPr lang="en-GB" sz="2000" b="1" dirty="0"/>
                    </a:p>
                  </a:txBody>
                  <a:tcPr anchor="ctr"/>
                </a:tc>
                <a:extLst>
                  <a:ext uri="{0D108BD9-81ED-4DB2-BD59-A6C34878D82A}">
                    <a16:rowId xmlns:a16="http://schemas.microsoft.com/office/drawing/2014/main" val="10000"/>
                  </a:ext>
                </a:extLst>
              </a:tr>
              <a:tr h="810233">
                <a:tc>
                  <a:txBody>
                    <a:bodyPr/>
                    <a:lstStyle/>
                    <a:p>
                      <a:pPr algn="ctr"/>
                      <a:r>
                        <a:rPr lang="en-GB" sz="2000" b="1" dirty="0" smtClean="0"/>
                        <a:t>Exacerbate</a:t>
                      </a:r>
                      <a:endParaRPr lang="en-GB" sz="2000" b="1" dirty="0"/>
                    </a:p>
                  </a:txBody>
                  <a:tcPr anchor="ctr"/>
                </a:tc>
                <a:tc>
                  <a:txBody>
                    <a:bodyPr/>
                    <a:lstStyle/>
                    <a:p>
                      <a:pPr algn="ctr"/>
                      <a:r>
                        <a:rPr lang="en-GB" sz="2000" b="1" dirty="0" smtClean="0"/>
                        <a:t>Spark</a:t>
                      </a:r>
                      <a:endParaRPr lang="en-GB" sz="2000" b="1" dirty="0"/>
                    </a:p>
                  </a:txBody>
                  <a:tcPr anchor="ctr"/>
                </a:tc>
                <a:tc>
                  <a:txBody>
                    <a:bodyPr/>
                    <a:lstStyle/>
                    <a:p>
                      <a:pPr algn="ctr"/>
                      <a:r>
                        <a:rPr lang="en-GB" sz="2000" b="1" dirty="0" smtClean="0"/>
                        <a:t>Significantly</a:t>
                      </a:r>
                      <a:endParaRPr lang="en-GB" sz="2000" b="1" dirty="0"/>
                    </a:p>
                  </a:txBody>
                  <a:tcPr anchor="ctr"/>
                </a:tc>
                <a:tc>
                  <a:txBody>
                    <a:bodyPr/>
                    <a:lstStyle/>
                    <a:p>
                      <a:pPr algn="ctr"/>
                      <a:r>
                        <a:rPr lang="en-GB" sz="2000" b="1" dirty="0" smtClean="0"/>
                        <a:t>Nevertheless</a:t>
                      </a:r>
                      <a:endParaRPr lang="en-GB" sz="2000" b="1" dirty="0"/>
                    </a:p>
                  </a:txBody>
                  <a:tcPr anchor="ctr"/>
                </a:tc>
                <a:tc>
                  <a:txBody>
                    <a:bodyPr/>
                    <a:lstStyle/>
                    <a:p>
                      <a:pPr algn="ctr"/>
                      <a:r>
                        <a:rPr lang="en-GB" sz="2000" b="1" dirty="0" smtClean="0"/>
                        <a:t>Despite</a:t>
                      </a:r>
                      <a:endParaRPr lang="en-GB" sz="2000" b="1" dirty="0"/>
                    </a:p>
                  </a:txBody>
                  <a:tcPr anchor="ctr"/>
                </a:tc>
                <a:extLst>
                  <a:ext uri="{0D108BD9-81ED-4DB2-BD59-A6C34878D82A}">
                    <a16:rowId xmlns:a16="http://schemas.microsoft.com/office/drawing/2014/main" val="10001"/>
                  </a:ext>
                </a:extLst>
              </a:tr>
              <a:tr h="810233">
                <a:tc>
                  <a:txBody>
                    <a:bodyPr/>
                    <a:lstStyle/>
                    <a:p>
                      <a:pPr algn="ctr"/>
                      <a:r>
                        <a:rPr lang="en-GB" sz="2000" b="1" dirty="0" smtClean="0"/>
                        <a:t>Further</a:t>
                      </a:r>
                      <a:endParaRPr lang="en-GB" sz="2000" b="1" dirty="0"/>
                    </a:p>
                  </a:txBody>
                  <a:tcPr anchor="ctr"/>
                </a:tc>
                <a:tc>
                  <a:txBody>
                    <a:bodyPr/>
                    <a:lstStyle/>
                    <a:p>
                      <a:pPr algn="ctr"/>
                      <a:r>
                        <a:rPr lang="en-GB" sz="2000" b="1" dirty="0" smtClean="0"/>
                        <a:t>Foundation</a:t>
                      </a:r>
                      <a:endParaRPr lang="en-GB" sz="2000" b="1" dirty="0"/>
                    </a:p>
                  </a:txBody>
                  <a:tcPr anchor="ctr"/>
                </a:tc>
                <a:tc>
                  <a:txBody>
                    <a:bodyPr/>
                    <a:lstStyle/>
                    <a:p>
                      <a:pPr algn="ctr"/>
                      <a:r>
                        <a:rPr lang="en-GB" sz="2000" b="1" dirty="0" smtClean="0"/>
                        <a:t>Birth</a:t>
                      </a:r>
                      <a:endParaRPr lang="en-GB" sz="2000" b="1" dirty="0"/>
                    </a:p>
                  </a:txBody>
                  <a:tcPr anchor="ctr"/>
                </a:tc>
                <a:tc>
                  <a:txBody>
                    <a:bodyPr/>
                    <a:lstStyle/>
                    <a:p>
                      <a:pPr algn="ctr"/>
                      <a:r>
                        <a:rPr lang="en-GB" sz="2000" b="1" dirty="0" smtClean="0"/>
                        <a:t>Beginning</a:t>
                      </a:r>
                      <a:endParaRPr lang="en-GB" sz="2000" b="1" dirty="0"/>
                    </a:p>
                  </a:txBody>
                  <a:tcPr anchor="ctr"/>
                </a:tc>
                <a:tc>
                  <a:txBody>
                    <a:bodyPr/>
                    <a:lstStyle/>
                    <a:p>
                      <a:pPr algn="ctr"/>
                      <a:r>
                        <a:rPr lang="en-GB" sz="2000" b="1" dirty="0" smtClean="0"/>
                        <a:t>Element</a:t>
                      </a:r>
                      <a:endParaRPr lang="en-GB" sz="2000" b="1" dirty="0"/>
                    </a:p>
                  </a:txBody>
                  <a:tcPr anchor="ctr"/>
                </a:tc>
                <a:extLst>
                  <a:ext uri="{0D108BD9-81ED-4DB2-BD59-A6C34878D82A}">
                    <a16:rowId xmlns:a16="http://schemas.microsoft.com/office/drawing/2014/main" val="10002"/>
                  </a:ext>
                </a:extLst>
              </a:tr>
              <a:tr h="810233">
                <a:tc>
                  <a:txBody>
                    <a:bodyPr/>
                    <a:lstStyle/>
                    <a:p>
                      <a:pPr algn="ctr"/>
                      <a:r>
                        <a:rPr lang="en-GB" sz="2000" b="1" dirty="0" smtClean="0"/>
                        <a:t>Compelled</a:t>
                      </a:r>
                      <a:endParaRPr lang="en-GB" sz="2000" b="1" dirty="0"/>
                    </a:p>
                  </a:txBody>
                  <a:tcPr anchor="ctr"/>
                </a:tc>
                <a:tc>
                  <a:txBody>
                    <a:bodyPr/>
                    <a:lstStyle/>
                    <a:p>
                      <a:pPr algn="ctr"/>
                      <a:r>
                        <a:rPr lang="en-GB" sz="2000" b="1" dirty="0" smtClean="0"/>
                        <a:t>Subsequently</a:t>
                      </a:r>
                      <a:endParaRPr lang="en-GB" sz="2000" b="1" dirty="0"/>
                    </a:p>
                  </a:txBody>
                  <a:tcPr anchor="ctr"/>
                </a:tc>
                <a:tc>
                  <a:txBody>
                    <a:bodyPr/>
                    <a:lstStyle/>
                    <a:p>
                      <a:pPr algn="ctr"/>
                      <a:r>
                        <a:rPr lang="en-GB" sz="2000" b="1" dirty="0" smtClean="0"/>
                        <a:t>Encourage</a:t>
                      </a:r>
                      <a:endParaRPr lang="en-GB" sz="2000" b="1" dirty="0"/>
                    </a:p>
                  </a:txBody>
                  <a:tcPr anchor="ctr"/>
                </a:tc>
                <a:tc>
                  <a:txBody>
                    <a:bodyPr/>
                    <a:lstStyle/>
                    <a:p>
                      <a:pPr algn="ctr"/>
                      <a:r>
                        <a:rPr lang="en-GB" sz="2000" b="1" dirty="0" smtClean="0"/>
                        <a:t>Develop</a:t>
                      </a:r>
                      <a:endParaRPr lang="en-GB" sz="2000" b="1" dirty="0"/>
                    </a:p>
                  </a:txBody>
                  <a:tcPr anchor="ctr"/>
                </a:tc>
                <a:tc>
                  <a:txBody>
                    <a:bodyPr/>
                    <a:lstStyle/>
                    <a:p>
                      <a:pPr algn="ctr"/>
                      <a:r>
                        <a:rPr lang="en-GB" sz="2000" b="1" dirty="0" smtClean="0"/>
                        <a:t>Nurtured</a:t>
                      </a:r>
                      <a:endParaRPr lang="en-GB" sz="2000" b="1" dirty="0"/>
                    </a:p>
                  </a:txBody>
                  <a:tcPr anchor="ctr"/>
                </a:tc>
                <a:extLst>
                  <a:ext uri="{0D108BD9-81ED-4DB2-BD59-A6C34878D82A}">
                    <a16:rowId xmlns:a16="http://schemas.microsoft.com/office/drawing/2014/main" val="10003"/>
                  </a:ext>
                </a:extLst>
              </a:tr>
              <a:tr h="810233">
                <a:tc>
                  <a:txBody>
                    <a:bodyPr/>
                    <a:lstStyle/>
                    <a:p>
                      <a:pPr algn="ctr"/>
                      <a:r>
                        <a:rPr lang="en-GB" sz="2000" b="1" dirty="0" smtClean="0"/>
                        <a:t>Preceding</a:t>
                      </a:r>
                      <a:endParaRPr lang="en-GB" sz="2000" b="1" dirty="0"/>
                    </a:p>
                  </a:txBody>
                  <a:tcPr anchor="ctr"/>
                </a:tc>
                <a:tc>
                  <a:txBody>
                    <a:bodyPr/>
                    <a:lstStyle/>
                    <a:p>
                      <a:pPr algn="ctr"/>
                      <a:r>
                        <a:rPr lang="en-GB" sz="2000" b="1" dirty="0" smtClean="0"/>
                        <a:t>Consequently</a:t>
                      </a:r>
                      <a:endParaRPr lang="en-GB" sz="2000" b="1" dirty="0"/>
                    </a:p>
                  </a:txBody>
                  <a:tcPr anchor="ctr"/>
                </a:tc>
                <a:tc>
                  <a:txBody>
                    <a:bodyPr/>
                    <a:lstStyle/>
                    <a:p>
                      <a:pPr algn="ctr"/>
                      <a:r>
                        <a:rPr lang="en-GB" sz="2000" b="1" dirty="0" smtClean="0"/>
                        <a:t>Impede</a:t>
                      </a:r>
                      <a:endParaRPr lang="en-GB" sz="2000" b="1" dirty="0"/>
                    </a:p>
                  </a:txBody>
                  <a:tcPr anchor="ctr"/>
                </a:tc>
                <a:tc>
                  <a:txBody>
                    <a:bodyPr/>
                    <a:lstStyle/>
                    <a:p>
                      <a:pPr algn="ctr"/>
                      <a:r>
                        <a:rPr lang="en-GB" sz="2000" b="1" dirty="0" smtClean="0"/>
                        <a:t>The root of…</a:t>
                      </a:r>
                      <a:endParaRPr lang="en-GB" sz="2000" b="1" dirty="0"/>
                    </a:p>
                  </a:txBody>
                  <a:tcPr anchor="ctr"/>
                </a:tc>
                <a:tc>
                  <a:txBody>
                    <a:bodyPr/>
                    <a:lstStyle/>
                    <a:p>
                      <a:pPr algn="ctr"/>
                      <a:r>
                        <a:rPr lang="en-GB" sz="2000" b="1" dirty="0" smtClean="0"/>
                        <a:t>However</a:t>
                      </a:r>
                      <a:endParaRPr lang="en-GB" sz="2000" b="1" dirty="0"/>
                    </a:p>
                  </a:txBody>
                  <a:tcPr anchor="ctr"/>
                </a:tc>
                <a:extLst>
                  <a:ext uri="{0D108BD9-81ED-4DB2-BD59-A6C34878D82A}">
                    <a16:rowId xmlns:a16="http://schemas.microsoft.com/office/drawing/2014/main" val="10004"/>
                  </a:ext>
                </a:extLst>
              </a:tr>
              <a:tr h="810233">
                <a:tc>
                  <a:txBody>
                    <a:bodyPr/>
                    <a:lstStyle/>
                    <a:p>
                      <a:pPr algn="ctr"/>
                      <a:r>
                        <a:rPr lang="en-GB" sz="2000" b="1" dirty="0" smtClean="0"/>
                        <a:t>The led</a:t>
                      </a:r>
                      <a:r>
                        <a:rPr lang="en-GB" sz="2000" b="1" baseline="0" dirty="0" smtClean="0"/>
                        <a:t> to</a:t>
                      </a:r>
                      <a:endParaRPr lang="en-GB" sz="2000" b="1" dirty="0"/>
                    </a:p>
                  </a:txBody>
                  <a:tcPr anchor="ctr"/>
                </a:tc>
                <a:tc>
                  <a:txBody>
                    <a:bodyPr/>
                    <a:lstStyle/>
                    <a:p>
                      <a:pPr algn="ctr"/>
                      <a:r>
                        <a:rPr lang="en-GB" sz="2000" b="1" dirty="0" smtClean="0"/>
                        <a:t>In addition</a:t>
                      </a:r>
                      <a:endParaRPr lang="en-GB" sz="2000" b="1" dirty="0"/>
                    </a:p>
                  </a:txBody>
                  <a:tcPr anchor="ctr"/>
                </a:tc>
                <a:tc>
                  <a:txBody>
                    <a:bodyPr/>
                    <a:lstStyle/>
                    <a:p>
                      <a:pPr algn="ctr"/>
                      <a:r>
                        <a:rPr lang="en-GB" sz="2000" b="1" dirty="0" smtClean="0"/>
                        <a:t>Prevent</a:t>
                      </a:r>
                      <a:endParaRPr lang="en-GB" sz="2000" b="1" dirty="0"/>
                    </a:p>
                  </a:txBody>
                  <a:tcPr anchor="ctr"/>
                </a:tc>
                <a:tc>
                  <a:txBody>
                    <a:bodyPr/>
                    <a:lstStyle/>
                    <a:p>
                      <a:pPr algn="ctr"/>
                      <a:r>
                        <a:rPr lang="en-GB" sz="2000" b="1" dirty="0" smtClean="0"/>
                        <a:t>Deter</a:t>
                      </a:r>
                      <a:endParaRPr lang="en-GB" sz="2000" b="1" dirty="0"/>
                    </a:p>
                  </a:txBody>
                  <a:tcPr anchor="ctr"/>
                </a:tc>
                <a:tc>
                  <a:txBody>
                    <a:bodyPr/>
                    <a:lstStyle/>
                    <a:p>
                      <a:pPr algn="ctr"/>
                      <a:r>
                        <a:rPr lang="en-GB" sz="2000" b="1" dirty="0" smtClean="0"/>
                        <a:t>Erupt</a:t>
                      </a:r>
                      <a:endParaRPr lang="en-GB" sz="2000" b="1" dirty="0"/>
                    </a:p>
                  </a:txBody>
                  <a:tcPr anchor="ctr"/>
                </a:tc>
                <a:extLst>
                  <a:ext uri="{0D108BD9-81ED-4DB2-BD59-A6C34878D82A}">
                    <a16:rowId xmlns:a16="http://schemas.microsoft.com/office/drawing/2014/main" val="10005"/>
                  </a:ext>
                </a:extLst>
              </a:tr>
              <a:tr h="810233">
                <a:tc>
                  <a:txBody>
                    <a:bodyPr/>
                    <a:lstStyle/>
                    <a:p>
                      <a:pPr algn="ctr"/>
                      <a:r>
                        <a:rPr lang="en-GB" sz="2000" b="1" dirty="0" smtClean="0"/>
                        <a:t>Bring</a:t>
                      </a:r>
                      <a:r>
                        <a:rPr lang="en-GB" sz="2000" b="1" baseline="0" dirty="0" smtClean="0"/>
                        <a:t> about</a:t>
                      </a:r>
                      <a:endParaRPr lang="en-GB" sz="2000" b="1" dirty="0"/>
                    </a:p>
                  </a:txBody>
                  <a:tcPr anchor="ctr"/>
                </a:tc>
                <a:tc>
                  <a:txBody>
                    <a:bodyPr/>
                    <a:lstStyle/>
                    <a:p>
                      <a:pPr algn="ctr"/>
                      <a:r>
                        <a:rPr lang="en-GB" sz="2000" b="1" dirty="0" smtClean="0"/>
                        <a:t>Fundamentally</a:t>
                      </a:r>
                      <a:endParaRPr lang="en-GB" sz="2000" b="1" dirty="0"/>
                    </a:p>
                  </a:txBody>
                  <a:tcPr anchor="ctr"/>
                </a:tc>
                <a:tc>
                  <a:txBody>
                    <a:bodyPr/>
                    <a:lstStyle/>
                    <a:p>
                      <a:pPr algn="ctr"/>
                      <a:r>
                        <a:rPr lang="en-GB" sz="2000" b="1" dirty="0" smtClean="0"/>
                        <a:t>Underpin</a:t>
                      </a:r>
                      <a:endParaRPr lang="en-GB" sz="2000" b="1" dirty="0"/>
                    </a:p>
                  </a:txBody>
                  <a:tcPr anchor="ctr"/>
                </a:tc>
                <a:tc>
                  <a:txBody>
                    <a:bodyPr/>
                    <a:lstStyle/>
                    <a:p>
                      <a:pPr algn="ctr"/>
                      <a:r>
                        <a:rPr lang="en-GB" sz="2000" b="1" dirty="0" smtClean="0"/>
                        <a:t>Discourage</a:t>
                      </a:r>
                      <a:endParaRPr lang="en-GB" sz="2000" b="1" dirty="0"/>
                    </a:p>
                  </a:txBody>
                  <a:tcPr anchor="ctr"/>
                </a:tc>
                <a:tc>
                  <a:txBody>
                    <a:bodyPr/>
                    <a:lstStyle/>
                    <a:p>
                      <a:pPr algn="ctr"/>
                      <a:r>
                        <a:rPr lang="en-GB" sz="2000" b="1" dirty="0" smtClean="0"/>
                        <a:t>Support</a:t>
                      </a:r>
                      <a:endParaRPr lang="en-GB" sz="2000" b="1" dirty="0"/>
                    </a:p>
                  </a:txBody>
                  <a:tcPr anchor="ctr"/>
                </a:tc>
                <a:extLst>
                  <a:ext uri="{0D108BD9-81ED-4DB2-BD59-A6C34878D82A}">
                    <a16:rowId xmlns:a16="http://schemas.microsoft.com/office/drawing/2014/main" val="10006"/>
                  </a:ext>
                </a:extLst>
              </a:tr>
              <a:tr h="810233">
                <a:tc>
                  <a:txBody>
                    <a:bodyPr/>
                    <a:lstStyle/>
                    <a:p>
                      <a:pPr algn="ctr"/>
                      <a:r>
                        <a:rPr lang="en-GB" sz="2000" b="1" dirty="0" smtClean="0"/>
                        <a:t>Origins</a:t>
                      </a:r>
                      <a:endParaRPr lang="en-GB" sz="2000" b="1" dirty="0"/>
                    </a:p>
                  </a:txBody>
                  <a:tcPr anchor="ctr"/>
                </a:tc>
                <a:tc>
                  <a:txBody>
                    <a:bodyPr/>
                    <a:lstStyle/>
                    <a:p>
                      <a:pPr algn="ctr"/>
                      <a:r>
                        <a:rPr lang="en-GB" sz="2000" b="1" dirty="0" smtClean="0"/>
                        <a:t>This bred…</a:t>
                      </a:r>
                      <a:endParaRPr lang="en-GB" sz="2000" b="1" dirty="0"/>
                    </a:p>
                  </a:txBody>
                  <a:tcPr anchor="ctr"/>
                </a:tc>
                <a:tc>
                  <a:txBody>
                    <a:bodyPr/>
                    <a:lstStyle/>
                    <a:p>
                      <a:pPr algn="ctr"/>
                      <a:r>
                        <a:rPr lang="en-GB" sz="2000" b="1" dirty="0" smtClean="0"/>
                        <a:t>Foundation</a:t>
                      </a:r>
                      <a:endParaRPr lang="en-GB" sz="2000" b="1" dirty="0"/>
                    </a:p>
                  </a:txBody>
                  <a:tcPr anchor="ctr"/>
                </a:tc>
                <a:tc>
                  <a:txBody>
                    <a:bodyPr/>
                    <a:lstStyle/>
                    <a:p>
                      <a:pPr algn="ctr"/>
                      <a:r>
                        <a:rPr lang="en-GB" sz="2000" b="1" dirty="0" smtClean="0"/>
                        <a:t>Principally</a:t>
                      </a:r>
                      <a:endParaRPr lang="en-GB" sz="2000" b="1" dirty="0"/>
                    </a:p>
                  </a:txBody>
                  <a:tcPr anchor="ctr"/>
                </a:tc>
                <a:tc>
                  <a:txBody>
                    <a:bodyPr/>
                    <a:lstStyle/>
                    <a:p>
                      <a:pPr algn="ctr"/>
                      <a:r>
                        <a:rPr lang="en-GB" sz="2000" b="1" dirty="0" smtClean="0"/>
                        <a:t>Permit</a:t>
                      </a:r>
                      <a:endParaRPr lang="en-GB" sz="2000" b="1"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8796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7" y="0"/>
            <a:ext cx="8229600" cy="1143000"/>
          </a:xfrm>
        </p:spPr>
        <p:txBody>
          <a:bodyPr/>
          <a:lstStyle/>
          <a:p>
            <a:pPr algn="l"/>
            <a:r>
              <a:rPr lang="en-GB" b="1" u="sng" dirty="0" smtClean="0"/>
              <a:t>Plenary</a:t>
            </a:r>
            <a:endParaRPr lang="en-GB" b="1" u="sng" dirty="0"/>
          </a:p>
        </p:txBody>
      </p:sp>
      <p:sp>
        <p:nvSpPr>
          <p:cNvPr id="3" name="Content Placeholder 2"/>
          <p:cNvSpPr>
            <a:spLocks noGrp="1"/>
          </p:cNvSpPr>
          <p:nvPr>
            <p:ph idx="1"/>
          </p:nvPr>
        </p:nvSpPr>
        <p:spPr>
          <a:xfrm>
            <a:off x="0" y="1196752"/>
            <a:ext cx="9144000" cy="4896544"/>
          </a:xfrm>
        </p:spPr>
        <p:txBody>
          <a:bodyPr>
            <a:normAutofit fontScale="92500" lnSpcReduction="20000"/>
          </a:bodyPr>
          <a:lstStyle/>
          <a:p>
            <a:pPr marL="514350" indent="-514350" algn="ctr">
              <a:buFont typeface="+mj-lt"/>
              <a:buAutoNum type="arabicPeriod"/>
            </a:pPr>
            <a:r>
              <a:rPr lang="en-GB" b="1" dirty="0" smtClean="0">
                <a:solidFill>
                  <a:srgbClr val="0000FF"/>
                </a:solidFill>
                <a:effectLst>
                  <a:outerShdw blurRad="38100" dist="38100" dir="2700000" algn="tl">
                    <a:srgbClr val="000000">
                      <a:alpha val="43137"/>
                    </a:srgbClr>
                  </a:outerShdw>
                </a:effectLst>
              </a:rPr>
              <a:t>Compare what </a:t>
            </a:r>
            <a:r>
              <a:rPr lang="en-GB" b="1" dirty="0" smtClean="0">
                <a:solidFill>
                  <a:srgbClr val="FF0000"/>
                </a:solidFill>
                <a:effectLst>
                  <a:outerShdw blurRad="38100" dist="38100" dir="2700000" algn="tl">
                    <a:srgbClr val="000000">
                      <a:alpha val="43137"/>
                    </a:srgbClr>
                  </a:outerShdw>
                </a:effectLst>
              </a:rPr>
              <a:t>motivated men </a:t>
            </a:r>
            <a:r>
              <a:rPr lang="en-GB" b="1" dirty="0" smtClean="0">
                <a:solidFill>
                  <a:srgbClr val="0000FF"/>
                </a:solidFill>
                <a:effectLst>
                  <a:outerShdw blurRad="38100" dist="38100" dir="2700000" algn="tl">
                    <a:srgbClr val="000000">
                      <a:alpha val="43137"/>
                    </a:srgbClr>
                  </a:outerShdw>
                </a:effectLst>
              </a:rPr>
              <a:t>to carry on fighting in </a:t>
            </a:r>
            <a:r>
              <a:rPr lang="en-GB" b="1" dirty="0" smtClean="0">
                <a:solidFill>
                  <a:srgbClr val="FF0000"/>
                </a:solidFill>
                <a:effectLst>
                  <a:outerShdw blurRad="38100" dist="38100" dir="2700000" algn="tl">
                    <a:srgbClr val="000000">
                      <a:alpha val="43137"/>
                    </a:srgbClr>
                  </a:outerShdw>
                </a:effectLst>
              </a:rPr>
              <a:t>the trenches </a:t>
            </a:r>
            <a:r>
              <a:rPr lang="en-GB" b="1" dirty="0" smtClean="0">
                <a:solidFill>
                  <a:srgbClr val="0000FF"/>
                </a:solidFill>
                <a:effectLst>
                  <a:outerShdw blurRad="38100" dist="38100" dir="2700000" algn="tl">
                    <a:srgbClr val="000000">
                      <a:alpha val="43137"/>
                    </a:srgbClr>
                  </a:outerShdw>
                </a:effectLst>
              </a:rPr>
              <a:t>with what </a:t>
            </a:r>
            <a:r>
              <a:rPr lang="en-GB" b="1" dirty="0" smtClean="0">
                <a:solidFill>
                  <a:srgbClr val="FF0000"/>
                </a:solidFill>
                <a:effectLst>
                  <a:outerShdw blurRad="38100" dist="38100" dir="2700000" algn="tl">
                    <a:srgbClr val="000000">
                      <a:alpha val="43137"/>
                    </a:srgbClr>
                  </a:outerShdw>
                </a:effectLst>
              </a:rPr>
              <a:t>motivated men </a:t>
            </a:r>
            <a:r>
              <a:rPr lang="en-GB" b="1" dirty="0" smtClean="0">
                <a:solidFill>
                  <a:srgbClr val="0000FF"/>
                </a:solidFill>
                <a:effectLst>
                  <a:outerShdw blurRad="38100" dist="38100" dir="2700000" algn="tl">
                    <a:srgbClr val="000000">
                      <a:alpha val="43137"/>
                    </a:srgbClr>
                  </a:outerShdw>
                </a:effectLst>
              </a:rPr>
              <a:t>in</a:t>
            </a:r>
            <a:r>
              <a:rPr lang="en-GB" b="1" dirty="0" smtClean="0">
                <a:solidFill>
                  <a:srgbClr val="FF0000"/>
                </a:solidFill>
                <a:effectLst>
                  <a:outerShdw blurRad="38100" dist="38100" dir="2700000" algn="tl">
                    <a:srgbClr val="000000">
                      <a:alpha val="43137"/>
                    </a:srgbClr>
                  </a:outerShdw>
                </a:effectLst>
              </a:rPr>
              <a:t> </a:t>
            </a:r>
            <a:r>
              <a:rPr lang="en-GB" b="1" dirty="0" smtClean="0">
                <a:solidFill>
                  <a:srgbClr val="FF0000"/>
                </a:solidFill>
                <a:effectLst>
                  <a:outerShdw blurRad="38100" dist="38100" dir="2700000" algn="tl">
                    <a:srgbClr val="000000">
                      <a:alpha val="43137"/>
                    </a:srgbClr>
                  </a:outerShdw>
                </a:effectLst>
              </a:rPr>
              <a:t>other </a:t>
            </a:r>
            <a:r>
              <a:rPr lang="en-GB" b="1" dirty="0" smtClean="0">
                <a:solidFill>
                  <a:srgbClr val="FF0000"/>
                </a:solidFill>
                <a:effectLst>
                  <a:outerShdw blurRad="38100" dist="38100" dir="2700000" algn="tl">
                    <a:srgbClr val="000000">
                      <a:alpha val="43137"/>
                    </a:srgbClr>
                  </a:outerShdw>
                </a:effectLst>
              </a:rPr>
              <a:t>conflicts </a:t>
            </a:r>
            <a:r>
              <a:rPr lang="en-GB" b="1" dirty="0" smtClean="0">
                <a:solidFill>
                  <a:srgbClr val="0000FF"/>
                </a:solidFill>
                <a:effectLst>
                  <a:outerShdw blurRad="38100" dist="38100" dir="2700000" algn="tl">
                    <a:srgbClr val="000000">
                      <a:alpha val="43137"/>
                    </a:srgbClr>
                  </a:outerShdw>
                </a:effectLst>
              </a:rPr>
              <a:t>you have studied </a:t>
            </a:r>
            <a:r>
              <a:rPr lang="en-GB" b="1" dirty="0" smtClean="0">
                <a:solidFill>
                  <a:srgbClr val="0000FF"/>
                </a:solidFill>
                <a:effectLst>
                  <a:outerShdw blurRad="38100" dist="38100" dir="2700000" algn="tl">
                    <a:srgbClr val="000000">
                      <a:alpha val="43137"/>
                    </a:srgbClr>
                  </a:outerShdw>
                </a:effectLst>
              </a:rPr>
              <a:t>or know about. What </a:t>
            </a:r>
            <a:r>
              <a:rPr lang="en-GB" b="1" dirty="0" smtClean="0">
                <a:solidFill>
                  <a:srgbClr val="FF0000"/>
                </a:solidFill>
                <a:effectLst>
                  <a:outerShdw blurRad="38100" dist="38100" dir="2700000" algn="tl">
                    <a:srgbClr val="000000">
                      <a:alpha val="43137"/>
                    </a:srgbClr>
                  </a:outerShdw>
                </a:effectLst>
              </a:rPr>
              <a:t>similarities</a:t>
            </a:r>
            <a:r>
              <a:rPr lang="en-GB" b="1" dirty="0" smtClean="0">
                <a:solidFill>
                  <a:srgbClr val="0000FF"/>
                </a:solidFill>
                <a:effectLst>
                  <a:outerShdw blurRad="38100" dist="38100" dir="2700000" algn="tl">
                    <a:srgbClr val="000000">
                      <a:alpha val="43137"/>
                    </a:srgbClr>
                  </a:outerShdw>
                </a:effectLst>
              </a:rPr>
              <a:t> and </a:t>
            </a:r>
            <a:r>
              <a:rPr lang="en-GB" b="1" dirty="0" smtClean="0">
                <a:solidFill>
                  <a:srgbClr val="FF0000"/>
                </a:solidFill>
                <a:effectLst>
                  <a:outerShdw blurRad="38100" dist="38100" dir="2700000" algn="tl">
                    <a:srgbClr val="000000">
                      <a:alpha val="43137"/>
                    </a:srgbClr>
                  </a:outerShdw>
                </a:effectLst>
              </a:rPr>
              <a:t>differences</a:t>
            </a:r>
            <a:r>
              <a:rPr lang="en-GB" b="1" dirty="0" smtClean="0">
                <a:solidFill>
                  <a:srgbClr val="0000FF"/>
                </a:solidFill>
                <a:effectLst>
                  <a:outerShdw blurRad="38100" dist="38100" dir="2700000" algn="tl">
                    <a:srgbClr val="000000">
                      <a:alpha val="43137"/>
                    </a:srgbClr>
                  </a:outerShdw>
                </a:effectLst>
              </a:rPr>
              <a:t> can you find?</a:t>
            </a:r>
          </a:p>
          <a:p>
            <a:pPr marL="514350" indent="-514350" algn="ctr">
              <a:buFont typeface="+mj-lt"/>
              <a:buAutoNum type="arabicPeriod"/>
            </a:pPr>
            <a:endParaRPr lang="en-GB" b="1" dirty="0" smtClean="0">
              <a:solidFill>
                <a:srgbClr val="0000FF"/>
              </a:solidFill>
              <a:effectLst>
                <a:outerShdw blurRad="38100" dist="38100" dir="2700000" algn="tl">
                  <a:srgbClr val="000000">
                    <a:alpha val="43137"/>
                  </a:srgbClr>
                </a:outerShdw>
              </a:effectLst>
            </a:endParaRPr>
          </a:p>
          <a:p>
            <a:pPr marL="514350" indent="-514350" algn="ctr">
              <a:buFont typeface="+mj-lt"/>
              <a:buAutoNum type="arabicPeriod"/>
            </a:pPr>
            <a:r>
              <a:rPr lang="en-GB" b="1" dirty="0" smtClean="0">
                <a:solidFill>
                  <a:srgbClr val="0000FF"/>
                </a:solidFill>
                <a:effectLst>
                  <a:outerShdw blurRad="38100" dist="38100" dir="2700000" algn="tl">
                    <a:srgbClr val="000000">
                      <a:alpha val="43137"/>
                    </a:srgbClr>
                  </a:outerShdw>
                </a:effectLst>
              </a:rPr>
              <a:t>What about </a:t>
            </a:r>
            <a:r>
              <a:rPr lang="en-GB" b="1" dirty="0" smtClean="0">
                <a:solidFill>
                  <a:srgbClr val="FF0000"/>
                </a:solidFill>
                <a:effectLst>
                  <a:outerShdw blurRad="38100" dist="38100" dir="2700000" algn="tl">
                    <a:srgbClr val="000000">
                      <a:alpha val="43137"/>
                    </a:srgbClr>
                  </a:outerShdw>
                </a:effectLst>
              </a:rPr>
              <a:t>today</a:t>
            </a:r>
            <a:r>
              <a:rPr lang="en-GB" b="1" dirty="0" smtClean="0">
                <a:solidFill>
                  <a:srgbClr val="0000FF"/>
                </a:solidFill>
                <a:effectLst>
                  <a:outerShdw blurRad="38100" dist="38100" dir="2700000" algn="tl">
                    <a:srgbClr val="000000">
                      <a:alpha val="43137"/>
                    </a:srgbClr>
                  </a:outerShdw>
                </a:effectLst>
              </a:rPr>
              <a:t>? Do you think the factors that motivated soldiers to fight in the First World War are </a:t>
            </a:r>
            <a:r>
              <a:rPr lang="en-GB" b="1" dirty="0" smtClean="0">
                <a:solidFill>
                  <a:srgbClr val="FF0000"/>
                </a:solidFill>
                <a:effectLst>
                  <a:outerShdw blurRad="38100" dist="38100" dir="2700000" algn="tl">
                    <a:srgbClr val="000000">
                      <a:alpha val="43137"/>
                    </a:srgbClr>
                  </a:outerShdw>
                </a:effectLst>
              </a:rPr>
              <a:t>still important factors </a:t>
            </a:r>
            <a:r>
              <a:rPr lang="en-GB" b="1" dirty="0" smtClean="0">
                <a:solidFill>
                  <a:srgbClr val="0000FF"/>
                </a:solidFill>
                <a:effectLst>
                  <a:outerShdw blurRad="38100" dist="38100" dir="2700000" algn="tl">
                    <a:srgbClr val="000000">
                      <a:alpha val="43137"/>
                    </a:srgbClr>
                  </a:outerShdw>
                </a:effectLst>
              </a:rPr>
              <a:t>that motivate people to fight in conflicts today?</a:t>
            </a:r>
          </a:p>
          <a:p>
            <a:pPr algn="ctr"/>
            <a:endParaRPr lang="en-GB" dirty="0"/>
          </a:p>
          <a:p>
            <a:pPr marL="0" indent="0" algn="ctr">
              <a:buNone/>
            </a:pPr>
            <a:r>
              <a:rPr lang="en-GB" b="1" u="sng" dirty="0" smtClean="0"/>
              <a:t>Did we meet our learning objective?</a:t>
            </a:r>
            <a:endParaRPr lang="en-GB" b="1" u="sng" dirty="0"/>
          </a:p>
        </p:txBody>
      </p:sp>
      <p:sp>
        <p:nvSpPr>
          <p:cNvPr id="4" name="Subtitle 2"/>
          <p:cNvSpPr txBox="1">
            <a:spLocks/>
          </p:cNvSpPr>
          <p:nvPr/>
        </p:nvSpPr>
        <p:spPr>
          <a:xfrm>
            <a:off x="-8921" y="5644690"/>
            <a:ext cx="9152919" cy="122413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i="1" dirty="0" smtClean="0">
                <a:solidFill>
                  <a:srgbClr val="FF0000"/>
                </a:solidFill>
                <a:effectLst>
                  <a:outerShdw blurRad="38100" dist="38100" dir="2700000" algn="tl">
                    <a:srgbClr val="000000">
                      <a:alpha val="43137"/>
                    </a:srgbClr>
                  </a:outerShdw>
                </a:effectLst>
              </a:rPr>
              <a:t>L/O – To use evidence to build substantiated explanations for why British soldiers continued to fight in the trenches </a:t>
            </a:r>
            <a:endParaRPr lang="en-GB" b="1" i="1" dirty="0">
              <a:solidFill>
                <a:srgbClr val="FF0000"/>
              </a:solidFill>
              <a:effectLst>
                <a:outerShdw blurRad="38100" dist="38100" dir="2700000" algn="tl">
                  <a:srgbClr val="000000">
                    <a:alpha val="43137"/>
                  </a:srgbClr>
                </a:outerShdw>
              </a:effectLst>
            </a:endParaRPr>
          </a:p>
        </p:txBody>
      </p:sp>
      <p:pic>
        <p:nvPicPr>
          <p:cNvPr id="5" name="Picture 2" descr="C:\Program Files (x86)\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38245"/>
            <a:ext cx="959025" cy="98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2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6" y="0"/>
            <a:ext cx="9151315" cy="1196752"/>
          </a:xfrm>
        </p:spPr>
        <p:txBody>
          <a:bodyPr>
            <a:normAutofit fontScale="90000"/>
          </a:bodyPr>
          <a:lstStyle/>
          <a:p>
            <a:r>
              <a:rPr lang="en-GB" b="1" u="sng" dirty="0" smtClean="0">
                <a:effectLst>
                  <a:outerShdw blurRad="38100" dist="38100" dir="2700000" algn="tl">
                    <a:srgbClr val="000000">
                      <a:alpha val="43137"/>
                    </a:srgbClr>
                  </a:outerShdw>
                </a:effectLst>
              </a:rPr>
              <a:t>What motivated British soldiers to continue fighting in the trenches?</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17954"/>
            <a:ext cx="8893250" cy="49291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1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6" y="0"/>
            <a:ext cx="9151315" cy="1196752"/>
          </a:xfrm>
        </p:spPr>
        <p:txBody>
          <a:bodyPr>
            <a:normAutofit fontScale="90000"/>
          </a:bodyPr>
          <a:lstStyle/>
          <a:p>
            <a:r>
              <a:rPr lang="en-GB" b="1" u="sng" dirty="0" smtClean="0">
                <a:effectLst>
                  <a:outerShdw blurRad="38100" dist="38100" dir="2700000" algn="tl">
                    <a:srgbClr val="000000">
                      <a:alpha val="43137"/>
                    </a:srgbClr>
                  </a:outerShdw>
                </a:effectLst>
              </a:rPr>
              <a:t>What motivated British soldiers to continue fighting in the trenches?</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3672" y="3861048"/>
            <a:ext cx="5207082" cy="288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 y="1484784"/>
            <a:ext cx="3793670" cy="537321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Clearly this is just </a:t>
            </a:r>
            <a:r>
              <a:rPr lang="en-GB" dirty="0" smtClean="0">
                <a:solidFill>
                  <a:srgbClr val="FF0000"/>
                </a:solidFill>
                <a:effectLst>
                  <a:outerShdw blurRad="38100" dist="38100" dir="2700000" algn="tl">
                    <a:srgbClr val="000000">
                      <a:alpha val="43137"/>
                    </a:srgbClr>
                  </a:outerShdw>
                </a:effectLst>
              </a:rPr>
              <a:t>one account</a:t>
            </a:r>
            <a:r>
              <a:rPr lang="en-GB" dirty="0" smtClean="0"/>
              <a:t> of life in the trenches but many other sources also seem to indicate that, whilst </a:t>
            </a:r>
            <a:r>
              <a:rPr lang="en-GB" dirty="0" smtClean="0">
                <a:solidFill>
                  <a:srgbClr val="FF0000"/>
                </a:solidFill>
                <a:effectLst>
                  <a:outerShdw blurRad="38100" dist="38100" dir="2700000" algn="tl">
                    <a:srgbClr val="000000">
                      <a:alpha val="43137"/>
                    </a:srgbClr>
                  </a:outerShdw>
                </a:effectLst>
              </a:rPr>
              <a:t>patriotism</a:t>
            </a:r>
            <a:r>
              <a:rPr lang="en-GB" dirty="0" smtClean="0"/>
              <a:t> may have motivated some soldiers to carry on fighting, it was </a:t>
            </a:r>
            <a:r>
              <a:rPr lang="en-GB" dirty="0" smtClean="0">
                <a:solidFill>
                  <a:srgbClr val="FF0000"/>
                </a:solidFill>
                <a:effectLst>
                  <a:outerShdw blurRad="38100" dist="38100" dir="2700000" algn="tl">
                    <a:srgbClr val="000000">
                      <a:alpha val="43137"/>
                    </a:srgbClr>
                  </a:outerShdw>
                </a:effectLst>
              </a:rPr>
              <a:t>not the main motivation</a:t>
            </a:r>
            <a:r>
              <a:rPr lang="en-GB" dirty="0" smtClean="0"/>
              <a:t> for the majority of soldiers. </a:t>
            </a:r>
          </a:p>
          <a:p>
            <a:endParaRPr lang="en-GB" dirty="0"/>
          </a:p>
          <a:p>
            <a:r>
              <a:rPr lang="en-GB" dirty="0" smtClean="0"/>
              <a:t>Your task is to find out </a:t>
            </a:r>
            <a:r>
              <a:rPr lang="en-GB" b="1" u="sng" dirty="0" smtClean="0">
                <a:solidFill>
                  <a:srgbClr val="FF0000"/>
                </a:solidFill>
                <a:effectLst>
                  <a:outerShdw blurRad="38100" dist="38100" dir="2700000" algn="tl">
                    <a:srgbClr val="000000">
                      <a:alpha val="43137"/>
                    </a:srgbClr>
                  </a:outerShdw>
                </a:effectLst>
              </a:rPr>
              <a:t>what was</a:t>
            </a:r>
            <a:r>
              <a:rPr lang="en-GB" dirty="0" smtClean="0"/>
              <a:t>.</a:t>
            </a:r>
            <a:endParaRPr lang="en-GB"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0271" y="1340768"/>
            <a:ext cx="1640482" cy="2302245"/>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613" y="1344605"/>
            <a:ext cx="1638662" cy="230224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3671" y="1340768"/>
            <a:ext cx="1657274" cy="2302244"/>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67775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9144000" cy="1113478"/>
          </a:xfrm>
        </p:spPr>
        <p:txBody>
          <a:bodyPr>
            <a:noAutofit/>
          </a:bodyPr>
          <a:lstStyle/>
          <a:p>
            <a:pPr algn="l"/>
            <a:r>
              <a:rPr lang="en-GB" b="1" u="sng" dirty="0" smtClean="0">
                <a:effectLst>
                  <a:outerShdw blurRad="38100" dist="38100" dir="2700000" algn="tl">
                    <a:srgbClr val="000000">
                      <a:alpha val="43137"/>
                    </a:srgbClr>
                  </a:outerShdw>
                </a:effectLst>
              </a:rPr>
              <a:t>Developing a hypothesis</a:t>
            </a:r>
            <a:endParaRPr lang="en-GB" dirty="0"/>
          </a:p>
        </p:txBody>
      </p:sp>
      <p:sp>
        <p:nvSpPr>
          <p:cNvPr id="4" name="Rounded Rectangle 3"/>
          <p:cNvSpPr/>
          <p:nvPr/>
        </p:nvSpPr>
        <p:spPr>
          <a:xfrm>
            <a:off x="107504" y="1095117"/>
            <a:ext cx="2808312" cy="28379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b="1" u="sng" dirty="0" smtClean="0"/>
              <a:t>EXPLANATION 1 –  SOLDIERS WERE WELL CARED FOR</a:t>
            </a:r>
          </a:p>
          <a:p>
            <a:pPr algn="ctr"/>
            <a:r>
              <a:rPr lang="en-GB" sz="1600" dirty="0" smtClean="0"/>
              <a:t>The army did as much as they could to keep morale high. A rotation system made sure that soldiers did not spend too long at the front line. </a:t>
            </a:r>
            <a:r>
              <a:rPr lang="en-GB" sz="1600" dirty="0"/>
              <a:t>S</a:t>
            </a:r>
            <a:r>
              <a:rPr lang="en-GB" sz="1600" dirty="0" smtClean="0"/>
              <a:t>oldiers were well fed and that they received good medical care.</a:t>
            </a:r>
            <a:endParaRPr lang="en-GB" sz="1600" dirty="0"/>
          </a:p>
        </p:txBody>
      </p:sp>
      <p:sp>
        <p:nvSpPr>
          <p:cNvPr id="5" name="Rounded Rectangle 4"/>
          <p:cNvSpPr/>
          <p:nvPr/>
        </p:nvSpPr>
        <p:spPr>
          <a:xfrm>
            <a:off x="2991450" y="1095117"/>
            <a:ext cx="2228622" cy="2837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smtClean="0"/>
              <a:t>EXPLANATION 2 – TRENCH CONDITIONS WERE NOT AS BAD</a:t>
            </a:r>
          </a:p>
          <a:p>
            <a:pPr algn="ctr"/>
            <a:r>
              <a:rPr lang="en-GB" sz="1600" dirty="0" smtClean="0"/>
              <a:t>As they have been presented in poems, films &amp; novels. Trenches were carefully designed and kept as hygienic as possible.</a:t>
            </a:r>
            <a:endParaRPr lang="en-GB" sz="1600" dirty="0"/>
          </a:p>
        </p:txBody>
      </p:sp>
      <p:sp>
        <p:nvSpPr>
          <p:cNvPr id="6" name="Rounded Rectangle 5"/>
          <p:cNvSpPr/>
          <p:nvPr/>
        </p:nvSpPr>
        <p:spPr>
          <a:xfrm>
            <a:off x="5315670" y="1095117"/>
            <a:ext cx="1800200" cy="283428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u="sng" dirty="0" smtClean="0"/>
              <a:t>EXPLANATION 3 – ARMY DISCIPLINE</a:t>
            </a:r>
          </a:p>
          <a:p>
            <a:pPr algn="ctr"/>
            <a:r>
              <a:rPr lang="en-GB" sz="1600" dirty="0" smtClean="0"/>
              <a:t>Men continued to fight because they were afraid of being punished if they did not follow orders.</a:t>
            </a:r>
            <a:endParaRPr lang="en-GB" sz="1600" dirty="0"/>
          </a:p>
        </p:txBody>
      </p:sp>
      <p:sp>
        <p:nvSpPr>
          <p:cNvPr id="7" name="Rounded Rectangle 6"/>
          <p:cNvSpPr/>
          <p:nvPr/>
        </p:nvSpPr>
        <p:spPr>
          <a:xfrm>
            <a:off x="7236296" y="1095117"/>
            <a:ext cx="1836409" cy="28342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u="sng" dirty="0" smtClean="0"/>
              <a:t>EXPLANATION 4 – COMRADESHIP</a:t>
            </a:r>
          </a:p>
          <a:p>
            <a:pPr algn="ctr"/>
            <a:r>
              <a:rPr lang="en-GB" sz="1600" dirty="0" smtClean="0"/>
              <a:t>Men continued to fight because they did not want to let their friends down</a:t>
            </a:r>
            <a:endParaRPr lang="en-GB" sz="1600" dirty="0"/>
          </a:p>
        </p:txBody>
      </p:sp>
      <p:sp>
        <p:nvSpPr>
          <p:cNvPr id="8" name="Rounded Rectangle 7"/>
          <p:cNvSpPr/>
          <p:nvPr/>
        </p:nvSpPr>
        <p:spPr>
          <a:xfrm>
            <a:off x="107504" y="4077072"/>
            <a:ext cx="2808312" cy="26642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u="sng" dirty="0" smtClean="0"/>
              <a:t>EXPLANATION 5 – POPULAR COMMANDING OFFICERS</a:t>
            </a:r>
          </a:p>
          <a:p>
            <a:pPr algn="ctr"/>
            <a:r>
              <a:rPr lang="en-GB" sz="1600" dirty="0" smtClean="0"/>
              <a:t>British soldiers were not let down by their commanding officers. The tactics and decisions taken by generals and commanding officers were not as bad as some accounts of the war make out.</a:t>
            </a:r>
            <a:endParaRPr lang="en-GB" sz="1600" dirty="0"/>
          </a:p>
        </p:txBody>
      </p:sp>
      <p:sp>
        <p:nvSpPr>
          <p:cNvPr id="9" name="Rounded Rectangle 8"/>
          <p:cNvSpPr/>
          <p:nvPr/>
        </p:nvSpPr>
        <p:spPr>
          <a:xfrm>
            <a:off x="2991450" y="4077072"/>
            <a:ext cx="1796574" cy="26642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u="sng" dirty="0" smtClean="0"/>
              <a:t>EXPLANATION 6 – THE JOY OF WAR</a:t>
            </a:r>
          </a:p>
          <a:p>
            <a:pPr algn="ctr"/>
            <a:r>
              <a:rPr lang="en-GB" sz="1600" dirty="0" smtClean="0"/>
              <a:t>Soldiers carried on fighting because they enjoyed it.</a:t>
            </a:r>
            <a:endParaRPr lang="en-GB" sz="1600" dirty="0"/>
          </a:p>
        </p:txBody>
      </p:sp>
      <p:sp>
        <p:nvSpPr>
          <p:cNvPr id="10" name="Rounded Rectangle 9"/>
          <p:cNvSpPr/>
          <p:nvPr/>
        </p:nvSpPr>
        <p:spPr>
          <a:xfrm>
            <a:off x="4860032" y="4077072"/>
            <a:ext cx="2016224" cy="26642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u="sng" dirty="0" smtClean="0"/>
              <a:t>EXPLANATION 7 – DIFFERENT TIMES/DIFFERENT ATTITUDES</a:t>
            </a:r>
          </a:p>
          <a:p>
            <a:pPr algn="ctr"/>
            <a:r>
              <a:rPr lang="en-GB" sz="1600" dirty="0" smtClean="0"/>
              <a:t>Soldiers were brought up to in a time where people were used to hardship</a:t>
            </a:r>
            <a:endParaRPr lang="en-GB" sz="1600" dirty="0"/>
          </a:p>
        </p:txBody>
      </p:sp>
      <p:sp>
        <p:nvSpPr>
          <p:cNvPr id="11" name="TextBox 10"/>
          <p:cNvSpPr txBox="1"/>
          <p:nvPr/>
        </p:nvSpPr>
        <p:spPr>
          <a:xfrm>
            <a:off x="6948264" y="3936322"/>
            <a:ext cx="2195736" cy="2862322"/>
          </a:xfrm>
          <a:prstGeom prst="rect">
            <a:avLst/>
          </a:prstGeom>
          <a:noFill/>
        </p:spPr>
        <p:txBody>
          <a:bodyPr wrap="square" rtlCol="0">
            <a:spAutoFit/>
          </a:bodyPr>
          <a:lstStyle/>
          <a:p>
            <a:pPr algn="ctr"/>
            <a:r>
              <a:rPr lang="en-GB" sz="2000" b="1" dirty="0" smtClean="0">
                <a:solidFill>
                  <a:srgbClr val="FF0000"/>
                </a:solidFill>
              </a:rPr>
              <a:t>Rank</a:t>
            </a:r>
            <a:r>
              <a:rPr lang="en-GB" sz="2000" b="1" dirty="0" smtClean="0">
                <a:solidFill>
                  <a:srgbClr val="0000FF"/>
                </a:solidFill>
              </a:rPr>
              <a:t> these </a:t>
            </a:r>
            <a:r>
              <a:rPr lang="en-GB" sz="2000" b="1" dirty="0" smtClean="0">
                <a:solidFill>
                  <a:srgbClr val="FF0000"/>
                </a:solidFill>
              </a:rPr>
              <a:t>explanations</a:t>
            </a:r>
            <a:r>
              <a:rPr lang="en-GB" sz="2000" b="1" dirty="0" smtClean="0">
                <a:solidFill>
                  <a:srgbClr val="0000FF"/>
                </a:solidFill>
              </a:rPr>
              <a:t> in </a:t>
            </a:r>
            <a:r>
              <a:rPr lang="en-GB" sz="2000" b="1" dirty="0" smtClean="0">
                <a:solidFill>
                  <a:srgbClr val="FF0000"/>
                </a:solidFill>
              </a:rPr>
              <a:t>order of importance </a:t>
            </a:r>
            <a:r>
              <a:rPr lang="en-GB" sz="2000" b="1" dirty="0" smtClean="0">
                <a:solidFill>
                  <a:srgbClr val="0000FF"/>
                </a:solidFill>
              </a:rPr>
              <a:t>in your book. Which was the </a:t>
            </a:r>
            <a:r>
              <a:rPr lang="en-GB" sz="2000" b="1" dirty="0" smtClean="0">
                <a:solidFill>
                  <a:srgbClr val="FF0000"/>
                </a:solidFill>
              </a:rPr>
              <a:t>main reason </a:t>
            </a:r>
            <a:r>
              <a:rPr lang="en-GB" sz="2000" b="1" dirty="0" smtClean="0">
                <a:solidFill>
                  <a:srgbClr val="0000FF"/>
                </a:solidFill>
              </a:rPr>
              <a:t>why British soldiers continued to fight?</a:t>
            </a:r>
            <a:endParaRPr lang="en-GB" sz="2000" b="1" dirty="0">
              <a:solidFill>
                <a:srgbClr val="0000FF"/>
              </a:solidFill>
            </a:endParaRPr>
          </a:p>
        </p:txBody>
      </p:sp>
      <p:pic>
        <p:nvPicPr>
          <p:cNvPr id="2050" name="Picture 2" descr="C:\Program Files (x86)\Microsoft Office\MEDIA\CAGCAT10\j01958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4629" y="116633"/>
            <a:ext cx="106461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2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fade">
                                      <p:cBhvr>
                                        <p:cTn id="56" dur="1000"/>
                                        <p:tgtEl>
                                          <p:spTgt spid="11">
                                            <p:txEl>
                                              <p:pRg st="0" end="0"/>
                                            </p:txEl>
                                          </p:spTgt>
                                        </p:tgtEl>
                                      </p:cBhvr>
                                    </p:animEffect>
                                    <p:anim calcmode="lin" valueType="num">
                                      <p:cBhvr>
                                        <p:cTn id="5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88"/>
            <a:ext cx="8229600" cy="1143000"/>
          </a:xfrm>
        </p:spPr>
        <p:txBody>
          <a:bodyPr/>
          <a:lstStyle/>
          <a:p>
            <a:pPr algn="l"/>
            <a:r>
              <a:rPr lang="en-GB" b="1" u="sng" dirty="0" smtClean="0"/>
              <a:t>Testing your hypothesis</a:t>
            </a:r>
            <a:endParaRPr lang="en-GB" b="1" u="sng" dirty="0"/>
          </a:p>
        </p:txBody>
      </p:sp>
      <p:sp>
        <p:nvSpPr>
          <p:cNvPr id="3" name="Content Placeholder 2"/>
          <p:cNvSpPr>
            <a:spLocks noGrp="1"/>
          </p:cNvSpPr>
          <p:nvPr>
            <p:ph idx="1"/>
          </p:nvPr>
        </p:nvSpPr>
        <p:spPr>
          <a:xfrm>
            <a:off x="-27027" y="1052736"/>
            <a:ext cx="6399227" cy="5805264"/>
          </a:xfrm>
        </p:spPr>
        <p:txBody>
          <a:bodyPr>
            <a:normAutofit fontScale="85000" lnSpcReduction="10000"/>
          </a:bodyPr>
          <a:lstStyle/>
          <a:p>
            <a:r>
              <a:rPr lang="en-GB" dirty="0" smtClean="0"/>
              <a:t>In History, you </a:t>
            </a:r>
            <a:r>
              <a:rPr lang="en-GB" b="1" dirty="0" smtClean="0">
                <a:solidFill>
                  <a:srgbClr val="FF0000"/>
                </a:solidFill>
                <a:effectLst>
                  <a:outerShdw blurRad="38100" dist="38100" dir="2700000" algn="tl">
                    <a:srgbClr val="000000">
                      <a:alpha val="43137"/>
                    </a:srgbClr>
                  </a:outerShdw>
                </a:effectLst>
              </a:rPr>
              <a:t>cannot</a:t>
            </a:r>
            <a:r>
              <a:rPr lang="en-GB" dirty="0" smtClean="0"/>
              <a:t> just state that one reason was more important than another. You need to give </a:t>
            </a:r>
            <a:r>
              <a:rPr lang="en-GB" b="1" dirty="0" smtClean="0">
                <a:solidFill>
                  <a:srgbClr val="FF0000"/>
                </a:solidFill>
                <a:effectLst>
                  <a:outerShdw blurRad="38100" dist="38100" dir="2700000" algn="tl">
                    <a:srgbClr val="000000">
                      <a:alpha val="43137"/>
                    </a:srgbClr>
                  </a:outerShdw>
                </a:effectLst>
              </a:rPr>
              <a:t>evidence</a:t>
            </a:r>
            <a:r>
              <a:rPr lang="en-GB" dirty="0" smtClean="0"/>
              <a:t> to </a:t>
            </a:r>
            <a:r>
              <a:rPr lang="en-GB" b="1" dirty="0" smtClean="0">
                <a:solidFill>
                  <a:srgbClr val="FF0000"/>
                </a:solidFill>
                <a:effectLst>
                  <a:outerShdw blurRad="38100" dist="38100" dir="2700000" algn="tl">
                    <a:srgbClr val="000000">
                      <a:alpha val="43137"/>
                    </a:srgbClr>
                  </a:outerShdw>
                </a:effectLst>
              </a:rPr>
              <a:t>back-up</a:t>
            </a:r>
            <a:r>
              <a:rPr lang="en-GB" dirty="0" smtClean="0"/>
              <a:t> or ‘</a:t>
            </a:r>
            <a:r>
              <a:rPr lang="en-GB" b="1" dirty="0" smtClean="0">
                <a:solidFill>
                  <a:srgbClr val="FF0000"/>
                </a:solidFill>
                <a:effectLst>
                  <a:outerShdw blurRad="38100" dist="38100" dir="2700000" algn="tl">
                    <a:srgbClr val="000000">
                      <a:alpha val="43137"/>
                    </a:srgbClr>
                  </a:outerShdw>
                </a:effectLst>
              </a:rPr>
              <a:t>substantiate</a:t>
            </a:r>
            <a:r>
              <a:rPr lang="en-GB" dirty="0" smtClean="0"/>
              <a:t>’ your </a:t>
            </a:r>
            <a:r>
              <a:rPr lang="en-GB" b="1" u="sng" dirty="0" smtClean="0">
                <a:solidFill>
                  <a:srgbClr val="FF0000"/>
                </a:solidFill>
                <a:effectLst>
                  <a:outerShdw blurRad="38100" dist="38100" dir="2700000" algn="tl">
                    <a:srgbClr val="000000">
                      <a:alpha val="43137"/>
                    </a:srgbClr>
                  </a:outerShdw>
                </a:effectLst>
              </a:rPr>
              <a:t>hypothesis</a:t>
            </a:r>
            <a:r>
              <a:rPr lang="en-GB" dirty="0" smtClean="0"/>
              <a:t>.</a:t>
            </a:r>
          </a:p>
          <a:p>
            <a:endParaRPr lang="en-GB" dirty="0"/>
          </a:p>
          <a:p>
            <a:r>
              <a:rPr lang="en-GB" dirty="0" smtClean="0"/>
              <a:t>Your next task is to actually look at the evidence and to see how it could be used to </a:t>
            </a:r>
            <a:r>
              <a:rPr lang="en-GB" b="1" dirty="0" smtClean="0">
                <a:solidFill>
                  <a:srgbClr val="FF0000"/>
                </a:solidFill>
                <a:effectLst>
                  <a:outerShdw blurRad="38100" dist="38100" dir="2700000" algn="tl">
                    <a:srgbClr val="000000">
                      <a:alpha val="43137"/>
                    </a:srgbClr>
                  </a:outerShdw>
                </a:effectLst>
              </a:rPr>
              <a:t>substantiate your hypothesis </a:t>
            </a:r>
            <a:r>
              <a:rPr lang="en-GB" dirty="0" smtClean="0"/>
              <a:t>on why British soldiers continued to fight.</a:t>
            </a:r>
          </a:p>
          <a:p>
            <a:endParaRPr lang="en-GB" dirty="0"/>
          </a:p>
          <a:p>
            <a:r>
              <a:rPr lang="en-GB" b="1" u="sng" dirty="0" smtClean="0">
                <a:solidFill>
                  <a:srgbClr val="0000FF"/>
                </a:solidFill>
                <a:effectLst>
                  <a:outerShdw blurRad="38100" dist="38100" dir="2700000" algn="tl">
                    <a:srgbClr val="000000">
                      <a:alpha val="43137"/>
                    </a:srgbClr>
                  </a:outerShdw>
                </a:effectLst>
              </a:rPr>
              <a:t>Read through your Evidence File and record any information that helps back-up (substantiate) each explanation on your A3 sheet.</a:t>
            </a:r>
            <a:endParaRPr lang="en-GB" b="1" u="sng" dirty="0">
              <a:solidFill>
                <a:srgbClr val="0000FF"/>
              </a:solidFill>
              <a:effectLst>
                <a:outerShdw blurRad="38100" dist="38100" dir="2700000" algn="tl">
                  <a:srgbClr val="000000">
                    <a:alpha val="43137"/>
                  </a:srgbClr>
                </a:outerShdw>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492896"/>
            <a:ext cx="2664296" cy="4285243"/>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8983" y="116632"/>
            <a:ext cx="2757513" cy="2204864"/>
          </a:xfrm>
          <a:prstGeom prst="rect">
            <a:avLst/>
          </a:prstGeom>
          <a:ln>
            <a:noFill/>
          </a:ln>
          <a:effectLst>
            <a:softEdge rad="112500"/>
          </a:effectLst>
        </p:spPr>
      </p:pic>
    </p:spTree>
    <p:extLst>
      <p:ext uri="{BB962C8B-B14F-4D97-AF65-F5344CB8AC3E}">
        <p14:creationId xmlns:p14="http://schemas.microsoft.com/office/powerpoint/2010/main" val="642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GB" b="1" u="sng" dirty="0" smtClean="0">
                <a:solidFill>
                  <a:schemeClr val="bg1"/>
                </a:solidFill>
              </a:rPr>
              <a:t>British Army Structure</a:t>
            </a:r>
            <a:endParaRPr lang="en-GB" b="1" u="sng"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8552102"/>
              </p:ext>
            </p:extLst>
          </p:nvPr>
        </p:nvGraphicFramePr>
        <p:xfrm>
          <a:off x="457200" y="1600200"/>
          <a:ext cx="8291264" cy="4807672"/>
        </p:xfrm>
        <a:graphic>
          <a:graphicData uri="http://schemas.openxmlformats.org/drawingml/2006/table">
            <a:tbl>
              <a:tblPr firstRow="1" bandRow="1">
                <a:tableStyleId>{74C1A8A3-306A-4EB7-A6B1-4F7E0EB9C5D6}</a:tableStyleId>
              </a:tblPr>
              <a:tblGrid>
                <a:gridCol w="2072816">
                  <a:extLst>
                    <a:ext uri="{9D8B030D-6E8A-4147-A177-3AD203B41FA5}">
                      <a16:colId xmlns:a16="http://schemas.microsoft.com/office/drawing/2014/main" val="20000"/>
                    </a:ext>
                  </a:extLst>
                </a:gridCol>
                <a:gridCol w="2072816">
                  <a:extLst>
                    <a:ext uri="{9D8B030D-6E8A-4147-A177-3AD203B41FA5}">
                      <a16:colId xmlns:a16="http://schemas.microsoft.com/office/drawing/2014/main" val="20001"/>
                    </a:ext>
                  </a:extLst>
                </a:gridCol>
                <a:gridCol w="2072816">
                  <a:extLst>
                    <a:ext uri="{9D8B030D-6E8A-4147-A177-3AD203B41FA5}">
                      <a16:colId xmlns:a16="http://schemas.microsoft.com/office/drawing/2014/main" val="20002"/>
                    </a:ext>
                  </a:extLst>
                </a:gridCol>
                <a:gridCol w="2072816">
                  <a:extLst>
                    <a:ext uri="{9D8B030D-6E8A-4147-A177-3AD203B41FA5}">
                      <a16:colId xmlns:a16="http://schemas.microsoft.com/office/drawing/2014/main" val="20003"/>
                    </a:ext>
                  </a:extLst>
                </a:gridCol>
              </a:tblGrid>
              <a:tr h="0">
                <a:tc>
                  <a:txBody>
                    <a:bodyPr/>
                    <a:lstStyle/>
                    <a:p>
                      <a:pPr algn="ctr"/>
                      <a:r>
                        <a:rPr lang="en-GB" dirty="0" smtClean="0"/>
                        <a:t>Unit Structure</a:t>
                      </a:r>
                      <a:endParaRPr lang="en-GB" dirty="0"/>
                    </a:p>
                  </a:txBody>
                  <a:tcPr anchor="ctr"/>
                </a:tc>
                <a:tc>
                  <a:txBody>
                    <a:bodyPr/>
                    <a:lstStyle/>
                    <a:p>
                      <a:pPr algn="ctr"/>
                      <a:r>
                        <a:rPr lang="en-GB" dirty="0" smtClean="0"/>
                        <a:t>Number Units</a:t>
                      </a:r>
                      <a:endParaRPr lang="en-GB" dirty="0"/>
                    </a:p>
                  </a:txBody>
                  <a:tcPr anchor="ctr"/>
                </a:tc>
                <a:tc>
                  <a:txBody>
                    <a:bodyPr/>
                    <a:lstStyle/>
                    <a:p>
                      <a:pPr algn="ctr"/>
                      <a:r>
                        <a:rPr lang="en-GB" dirty="0" smtClean="0"/>
                        <a:t>Number of Men</a:t>
                      </a:r>
                      <a:endParaRPr lang="en-GB" dirty="0"/>
                    </a:p>
                  </a:txBody>
                  <a:tcPr anchor="ctr"/>
                </a:tc>
                <a:tc>
                  <a:txBody>
                    <a:bodyPr/>
                    <a:lstStyle/>
                    <a:p>
                      <a:pPr algn="ctr"/>
                      <a:r>
                        <a:rPr lang="en-GB" dirty="0" smtClean="0"/>
                        <a:t>Led by</a:t>
                      </a:r>
                      <a:endParaRPr lang="en-GB" dirty="0"/>
                    </a:p>
                  </a:txBody>
                  <a:tcPr anchor="ctr"/>
                </a:tc>
                <a:extLst>
                  <a:ext uri="{0D108BD9-81ED-4DB2-BD59-A6C34878D82A}">
                    <a16:rowId xmlns:a16="http://schemas.microsoft.com/office/drawing/2014/main" val="10000"/>
                  </a:ext>
                </a:extLst>
              </a:tr>
              <a:tr h="555239">
                <a:tc>
                  <a:txBody>
                    <a:bodyPr/>
                    <a:lstStyle/>
                    <a:p>
                      <a:pPr algn="ctr"/>
                      <a:r>
                        <a:rPr lang="en-GB" dirty="0" smtClean="0"/>
                        <a:t>Army Group</a:t>
                      </a:r>
                      <a:endParaRPr lang="en-GB" dirty="0"/>
                    </a:p>
                  </a:txBody>
                  <a:tcPr anchor="ctr"/>
                </a:tc>
                <a:tc>
                  <a:txBody>
                    <a:bodyPr/>
                    <a:lstStyle/>
                    <a:p>
                      <a:pPr algn="ctr"/>
                      <a:r>
                        <a:rPr lang="en-GB" dirty="0" smtClean="0"/>
                        <a:t>5+</a:t>
                      </a:r>
                      <a:endParaRPr lang="en-GB" dirty="0"/>
                    </a:p>
                  </a:txBody>
                  <a:tcPr anchor="ctr"/>
                </a:tc>
                <a:tc>
                  <a:txBody>
                    <a:bodyPr/>
                    <a:lstStyle/>
                    <a:p>
                      <a:pPr algn="ctr"/>
                      <a:r>
                        <a:rPr lang="en-GB" dirty="0" smtClean="0"/>
                        <a:t>40,</a:t>
                      </a:r>
                      <a:r>
                        <a:rPr lang="en-GB" baseline="0" dirty="0" smtClean="0"/>
                        <a:t>000 </a:t>
                      </a:r>
                      <a:r>
                        <a:rPr lang="en-GB" dirty="0" smtClean="0"/>
                        <a:t>men</a:t>
                      </a:r>
                      <a:endParaRPr lang="en-GB" dirty="0"/>
                    </a:p>
                  </a:txBody>
                  <a:tcPr anchor="ctr"/>
                </a:tc>
                <a:tc>
                  <a:txBody>
                    <a:bodyPr/>
                    <a:lstStyle/>
                    <a:p>
                      <a:pPr algn="ctr"/>
                      <a:r>
                        <a:rPr lang="en-GB" dirty="0" smtClean="0"/>
                        <a:t>General</a:t>
                      </a:r>
                      <a:endParaRPr lang="en-GB" dirty="0"/>
                    </a:p>
                  </a:txBody>
                  <a:tcPr anchor="ctr"/>
                </a:tc>
                <a:extLst>
                  <a:ext uri="{0D108BD9-81ED-4DB2-BD59-A6C34878D82A}">
                    <a16:rowId xmlns:a16="http://schemas.microsoft.com/office/drawing/2014/main" val="10001"/>
                  </a:ext>
                </a:extLst>
              </a:tr>
              <a:tr h="555239">
                <a:tc>
                  <a:txBody>
                    <a:bodyPr/>
                    <a:lstStyle/>
                    <a:p>
                      <a:pPr algn="ctr"/>
                      <a:r>
                        <a:rPr lang="en-GB" dirty="0" smtClean="0"/>
                        <a:t>Corps.</a:t>
                      </a:r>
                      <a:endParaRPr lang="en-GB" dirty="0"/>
                    </a:p>
                  </a:txBody>
                  <a:tcPr anchor="ctr"/>
                </a:tc>
                <a:tc>
                  <a:txBody>
                    <a:bodyPr/>
                    <a:lstStyle/>
                    <a:p>
                      <a:pPr algn="ctr"/>
                      <a:r>
                        <a:rPr lang="en-GB" dirty="0" smtClean="0"/>
                        <a:t>2+</a:t>
                      </a:r>
                      <a:endParaRPr lang="en-GB" dirty="0"/>
                    </a:p>
                  </a:txBody>
                  <a:tcPr anchor="ctr"/>
                </a:tc>
                <a:tc>
                  <a:txBody>
                    <a:bodyPr/>
                    <a:lstStyle/>
                    <a:p>
                      <a:pPr algn="ctr"/>
                      <a:r>
                        <a:rPr lang="en-GB" dirty="0" smtClean="0"/>
                        <a:t>20,000 men</a:t>
                      </a:r>
                      <a:endParaRPr lang="en-GB" dirty="0"/>
                    </a:p>
                  </a:txBody>
                  <a:tcPr anchor="ctr"/>
                </a:tc>
                <a:tc>
                  <a:txBody>
                    <a:bodyPr/>
                    <a:lstStyle/>
                    <a:p>
                      <a:pPr algn="ctr"/>
                      <a:r>
                        <a:rPr lang="en-GB" dirty="0" smtClean="0"/>
                        <a:t>Lieutenant General</a:t>
                      </a:r>
                      <a:endParaRPr lang="en-GB" dirty="0"/>
                    </a:p>
                  </a:txBody>
                  <a:tcPr anchor="ctr"/>
                </a:tc>
                <a:extLst>
                  <a:ext uri="{0D108BD9-81ED-4DB2-BD59-A6C34878D82A}">
                    <a16:rowId xmlns:a16="http://schemas.microsoft.com/office/drawing/2014/main" val="10002"/>
                  </a:ext>
                </a:extLst>
              </a:tr>
              <a:tr h="555239">
                <a:tc>
                  <a:txBody>
                    <a:bodyPr/>
                    <a:lstStyle/>
                    <a:p>
                      <a:pPr algn="ctr"/>
                      <a:r>
                        <a:rPr lang="en-GB" dirty="0" smtClean="0"/>
                        <a:t>Division</a:t>
                      </a:r>
                      <a:endParaRPr lang="en-GB" dirty="0"/>
                    </a:p>
                  </a:txBody>
                  <a:tcPr anchor="ctr"/>
                </a:tc>
                <a:tc>
                  <a:txBody>
                    <a:bodyPr/>
                    <a:lstStyle/>
                    <a:p>
                      <a:pPr algn="ctr"/>
                      <a:r>
                        <a:rPr lang="en-GB" dirty="0" smtClean="0"/>
                        <a:t>2+</a:t>
                      </a:r>
                      <a:endParaRPr lang="en-GB" dirty="0"/>
                    </a:p>
                  </a:txBody>
                  <a:tcPr anchor="ctr"/>
                </a:tc>
                <a:tc>
                  <a:txBody>
                    <a:bodyPr/>
                    <a:lstStyle/>
                    <a:p>
                      <a:pPr algn="ctr"/>
                      <a:r>
                        <a:rPr lang="en-GB" dirty="0" smtClean="0"/>
                        <a:t>10-12,000</a:t>
                      </a:r>
                      <a:r>
                        <a:rPr lang="en-GB" baseline="0" dirty="0" smtClean="0"/>
                        <a:t> men</a:t>
                      </a:r>
                      <a:endParaRPr lang="en-GB" dirty="0"/>
                    </a:p>
                  </a:txBody>
                  <a:tcPr anchor="ctr"/>
                </a:tc>
                <a:tc>
                  <a:txBody>
                    <a:bodyPr/>
                    <a:lstStyle/>
                    <a:p>
                      <a:pPr algn="ctr"/>
                      <a:r>
                        <a:rPr lang="en-GB" dirty="0" smtClean="0"/>
                        <a:t>Major General</a:t>
                      </a:r>
                      <a:endParaRPr lang="en-GB" dirty="0"/>
                    </a:p>
                  </a:txBody>
                  <a:tcPr anchor="ctr"/>
                </a:tc>
                <a:extLst>
                  <a:ext uri="{0D108BD9-81ED-4DB2-BD59-A6C34878D82A}">
                    <a16:rowId xmlns:a16="http://schemas.microsoft.com/office/drawing/2014/main" val="10003"/>
                  </a:ext>
                </a:extLst>
              </a:tr>
              <a:tr h="555239">
                <a:tc>
                  <a:txBody>
                    <a:bodyPr/>
                    <a:lstStyle/>
                    <a:p>
                      <a:pPr algn="ctr"/>
                      <a:r>
                        <a:rPr lang="en-GB" dirty="0" smtClean="0"/>
                        <a:t>Brigades</a:t>
                      </a:r>
                      <a:endParaRPr lang="en-GB" dirty="0"/>
                    </a:p>
                  </a:txBody>
                  <a:tcPr anchor="ctr"/>
                </a:tc>
                <a:tc>
                  <a:txBody>
                    <a:bodyPr/>
                    <a:lstStyle/>
                    <a:p>
                      <a:pPr algn="ctr"/>
                      <a:r>
                        <a:rPr lang="en-GB" dirty="0" smtClean="0"/>
                        <a:t>3+</a:t>
                      </a:r>
                      <a:endParaRPr lang="en-GB" dirty="0"/>
                    </a:p>
                  </a:txBody>
                  <a:tcPr anchor="ctr"/>
                </a:tc>
                <a:tc>
                  <a:txBody>
                    <a:bodyPr/>
                    <a:lstStyle/>
                    <a:p>
                      <a:pPr algn="ctr"/>
                      <a:r>
                        <a:rPr lang="en-GB" dirty="0" smtClean="0"/>
                        <a:t>3-4000</a:t>
                      </a:r>
                      <a:r>
                        <a:rPr lang="en-GB" baseline="0" dirty="0" smtClean="0"/>
                        <a:t> men</a:t>
                      </a:r>
                      <a:endParaRPr lang="en-GB" dirty="0"/>
                    </a:p>
                  </a:txBody>
                  <a:tcPr anchor="ctr"/>
                </a:tc>
                <a:tc>
                  <a:txBody>
                    <a:bodyPr/>
                    <a:lstStyle/>
                    <a:p>
                      <a:pPr algn="ctr"/>
                      <a:r>
                        <a:rPr lang="en-GB" dirty="0" smtClean="0"/>
                        <a:t>Brigadier General</a:t>
                      </a:r>
                      <a:endParaRPr lang="en-GB" dirty="0"/>
                    </a:p>
                  </a:txBody>
                  <a:tcPr anchor="ctr"/>
                </a:tc>
                <a:extLst>
                  <a:ext uri="{0D108BD9-81ED-4DB2-BD59-A6C34878D82A}">
                    <a16:rowId xmlns:a16="http://schemas.microsoft.com/office/drawing/2014/main" val="10004"/>
                  </a:ext>
                </a:extLst>
              </a:tr>
              <a:tr h="555239">
                <a:tc>
                  <a:txBody>
                    <a:bodyPr/>
                    <a:lstStyle/>
                    <a:p>
                      <a:pPr algn="ctr"/>
                      <a:r>
                        <a:rPr lang="en-GB" dirty="0" smtClean="0"/>
                        <a:t>Battalions</a:t>
                      </a:r>
                      <a:endParaRPr lang="en-GB" dirty="0"/>
                    </a:p>
                  </a:txBody>
                  <a:tcPr anchor="ctr"/>
                </a:tc>
                <a:tc>
                  <a:txBody>
                    <a:bodyPr/>
                    <a:lstStyle/>
                    <a:p>
                      <a:pPr algn="ctr"/>
                      <a:r>
                        <a:rPr lang="en-GB" dirty="0" smtClean="0"/>
                        <a:t>4+</a:t>
                      </a:r>
                      <a:endParaRPr lang="en-GB" dirty="0"/>
                    </a:p>
                  </a:txBody>
                  <a:tcPr anchor="ctr"/>
                </a:tc>
                <a:tc>
                  <a:txBody>
                    <a:bodyPr/>
                    <a:lstStyle/>
                    <a:p>
                      <a:pPr algn="ctr"/>
                      <a:r>
                        <a:rPr lang="en-GB" dirty="0" smtClean="0"/>
                        <a:t>800-1000</a:t>
                      </a:r>
                      <a:r>
                        <a:rPr lang="en-GB" baseline="0" dirty="0" smtClean="0"/>
                        <a:t> men</a:t>
                      </a:r>
                      <a:endParaRPr lang="en-GB" dirty="0"/>
                    </a:p>
                  </a:txBody>
                  <a:tcPr anchor="ctr"/>
                </a:tc>
                <a:tc>
                  <a:txBody>
                    <a:bodyPr/>
                    <a:lstStyle/>
                    <a:p>
                      <a:pPr algn="ctr"/>
                      <a:r>
                        <a:rPr lang="en-GB" dirty="0" smtClean="0"/>
                        <a:t>Lieutenant Colonel</a:t>
                      </a:r>
                      <a:endParaRPr lang="en-GB" dirty="0"/>
                    </a:p>
                  </a:txBody>
                  <a:tcPr anchor="ctr"/>
                </a:tc>
                <a:extLst>
                  <a:ext uri="{0D108BD9-81ED-4DB2-BD59-A6C34878D82A}">
                    <a16:rowId xmlns:a16="http://schemas.microsoft.com/office/drawing/2014/main" val="10005"/>
                  </a:ext>
                </a:extLst>
              </a:tr>
              <a:tr h="555239">
                <a:tc>
                  <a:txBody>
                    <a:bodyPr/>
                    <a:lstStyle/>
                    <a:p>
                      <a:pPr algn="ctr"/>
                      <a:r>
                        <a:rPr lang="en-GB" dirty="0" smtClean="0"/>
                        <a:t>Companies</a:t>
                      </a:r>
                      <a:endParaRPr lang="en-GB" dirty="0"/>
                    </a:p>
                  </a:txBody>
                  <a:tcPr anchor="ctr"/>
                </a:tc>
                <a:tc>
                  <a:txBody>
                    <a:bodyPr/>
                    <a:lstStyle/>
                    <a:p>
                      <a:pPr algn="ctr"/>
                      <a:r>
                        <a:rPr lang="en-GB" dirty="0" smtClean="0"/>
                        <a:t>4+</a:t>
                      </a:r>
                      <a:endParaRPr lang="en-GB" dirty="0"/>
                    </a:p>
                  </a:txBody>
                  <a:tcPr anchor="ctr"/>
                </a:tc>
                <a:tc>
                  <a:txBody>
                    <a:bodyPr/>
                    <a:lstStyle/>
                    <a:p>
                      <a:pPr algn="ctr"/>
                      <a:r>
                        <a:rPr lang="en-GB" dirty="0" smtClean="0"/>
                        <a:t>160-200 men</a:t>
                      </a:r>
                      <a:endParaRPr lang="en-GB" dirty="0"/>
                    </a:p>
                  </a:txBody>
                  <a:tcPr anchor="ctr"/>
                </a:tc>
                <a:tc>
                  <a:txBody>
                    <a:bodyPr/>
                    <a:lstStyle/>
                    <a:p>
                      <a:pPr algn="ctr"/>
                      <a:r>
                        <a:rPr lang="en-GB" dirty="0" smtClean="0"/>
                        <a:t>Captain</a:t>
                      </a:r>
                      <a:endParaRPr lang="en-GB" dirty="0"/>
                    </a:p>
                  </a:txBody>
                  <a:tcPr anchor="ctr"/>
                </a:tc>
                <a:extLst>
                  <a:ext uri="{0D108BD9-81ED-4DB2-BD59-A6C34878D82A}">
                    <a16:rowId xmlns:a16="http://schemas.microsoft.com/office/drawing/2014/main" val="10006"/>
                  </a:ext>
                </a:extLst>
              </a:tr>
              <a:tr h="555239">
                <a:tc>
                  <a:txBody>
                    <a:bodyPr/>
                    <a:lstStyle/>
                    <a:p>
                      <a:pPr algn="ctr"/>
                      <a:r>
                        <a:rPr lang="en-GB" dirty="0" smtClean="0"/>
                        <a:t>Platoons</a:t>
                      </a:r>
                      <a:endParaRPr lang="en-GB" dirty="0"/>
                    </a:p>
                  </a:txBody>
                  <a:tcPr anchor="ctr"/>
                </a:tc>
                <a:tc>
                  <a:txBody>
                    <a:bodyPr/>
                    <a:lstStyle/>
                    <a:p>
                      <a:pPr algn="ctr"/>
                      <a:r>
                        <a:rPr lang="en-GB" dirty="0" smtClean="0"/>
                        <a:t>4+</a:t>
                      </a:r>
                      <a:endParaRPr lang="en-GB" dirty="0"/>
                    </a:p>
                  </a:txBody>
                  <a:tcPr anchor="ctr"/>
                </a:tc>
                <a:tc>
                  <a:txBody>
                    <a:bodyPr/>
                    <a:lstStyle/>
                    <a:p>
                      <a:pPr algn="ctr"/>
                      <a:r>
                        <a:rPr lang="en-GB" dirty="0" smtClean="0"/>
                        <a:t>40-50 men</a:t>
                      </a:r>
                      <a:endParaRPr lang="en-GB" dirty="0"/>
                    </a:p>
                  </a:txBody>
                  <a:tcPr anchor="ctr"/>
                </a:tc>
                <a:tc>
                  <a:txBody>
                    <a:bodyPr/>
                    <a:lstStyle/>
                    <a:p>
                      <a:pPr algn="ctr"/>
                      <a:r>
                        <a:rPr lang="en-GB" dirty="0" smtClean="0"/>
                        <a:t>Lieutenant</a:t>
                      </a:r>
                      <a:endParaRPr lang="en-GB" dirty="0"/>
                    </a:p>
                  </a:txBody>
                  <a:tcPr anchor="ctr"/>
                </a:tc>
                <a:extLst>
                  <a:ext uri="{0D108BD9-81ED-4DB2-BD59-A6C34878D82A}">
                    <a16:rowId xmlns:a16="http://schemas.microsoft.com/office/drawing/2014/main" val="10007"/>
                  </a:ext>
                </a:extLst>
              </a:tr>
              <a:tr h="555239">
                <a:tc>
                  <a:txBody>
                    <a:bodyPr/>
                    <a:lstStyle/>
                    <a:p>
                      <a:pPr algn="ctr"/>
                      <a:r>
                        <a:rPr lang="en-GB" dirty="0" smtClean="0"/>
                        <a:t>Squads</a:t>
                      </a:r>
                      <a:endParaRPr lang="en-GB" dirty="0"/>
                    </a:p>
                  </a:txBody>
                  <a:tcPr anchor="ctr"/>
                </a:tc>
                <a:tc>
                  <a:txBody>
                    <a:bodyPr/>
                    <a:lstStyle/>
                    <a:p>
                      <a:pPr algn="ctr"/>
                      <a:r>
                        <a:rPr lang="en-GB" dirty="0" smtClean="0"/>
                        <a:t>4+</a:t>
                      </a:r>
                      <a:endParaRPr lang="en-GB" dirty="0"/>
                    </a:p>
                  </a:txBody>
                  <a:tcPr anchor="ctr"/>
                </a:tc>
                <a:tc>
                  <a:txBody>
                    <a:bodyPr/>
                    <a:lstStyle/>
                    <a:p>
                      <a:pPr algn="ctr"/>
                      <a:r>
                        <a:rPr lang="en-GB" dirty="0" smtClean="0"/>
                        <a:t>10-14 men</a:t>
                      </a:r>
                      <a:endParaRPr lang="en-GB" dirty="0"/>
                    </a:p>
                  </a:txBody>
                  <a:tcPr anchor="ctr"/>
                </a:tc>
                <a:tc>
                  <a:txBody>
                    <a:bodyPr/>
                    <a:lstStyle/>
                    <a:p>
                      <a:pPr algn="ctr"/>
                      <a:r>
                        <a:rPr lang="en-GB" dirty="0" smtClean="0"/>
                        <a:t>Lance Corporal</a:t>
                      </a:r>
                      <a:endParaRPr lang="en-GB"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6810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GB" b="1" u="sng" dirty="0" smtClean="0">
                <a:effectLst>
                  <a:outerShdw blurRad="38100" dist="38100" dir="2700000" algn="tl">
                    <a:srgbClr val="000000">
                      <a:alpha val="43137"/>
                    </a:srgbClr>
                  </a:outerShdw>
                </a:effectLst>
              </a:rPr>
              <a:t>Developing a new hypothesis</a:t>
            </a:r>
            <a:endParaRPr lang="en-GB"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971" y="1052736"/>
            <a:ext cx="5743099" cy="5805264"/>
          </a:xfrm>
        </p:spPr>
        <p:txBody>
          <a:bodyPr>
            <a:normAutofit fontScale="77500" lnSpcReduction="20000"/>
          </a:bodyPr>
          <a:lstStyle/>
          <a:p>
            <a:r>
              <a:rPr lang="en-GB" b="1" dirty="0" smtClean="0"/>
              <a:t>Having looked at and recorded the evidence, you can see that some </a:t>
            </a:r>
            <a:r>
              <a:rPr lang="en-GB" b="1" dirty="0" smtClean="0">
                <a:solidFill>
                  <a:srgbClr val="FF0000"/>
                </a:solidFill>
                <a:effectLst>
                  <a:outerShdw blurRad="38100" dist="38100" dir="2700000" algn="tl">
                    <a:srgbClr val="000000">
                      <a:alpha val="43137"/>
                    </a:srgbClr>
                  </a:outerShdw>
                </a:effectLst>
              </a:rPr>
              <a:t>explanations</a:t>
            </a:r>
            <a:r>
              <a:rPr lang="en-GB" b="1" dirty="0" smtClean="0"/>
              <a:t> seem </a:t>
            </a:r>
            <a:r>
              <a:rPr lang="en-GB" b="1" dirty="0" smtClean="0">
                <a:solidFill>
                  <a:srgbClr val="FF0000"/>
                </a:solidFill>
                <a:effectLst>
                  <a:outerShdw blurRad="38100" dist="38100" dir="2700000" algn="tl">
                    <a:srgbClr val="000000">
                      <a:alpha val="43137"/>
                    </a:srgbClr>
                  </a:outerShdw>
                </a:effectLst>
              </a:rPr>
              <a:t>more persuasive </a:t>
            </a:r>
            <a:r>
              <a:rPr lang="en-GB" b="1" dirty="0" smtClean="0"/>
              <a:t>(better) than others.</a:t>
            </a:r>
          </a:p>
          <a:p>
            <a:endParaRPr lang="en-GB" dirty="0"/>
          </a:p>
          <a:p>
            <a:r>
              <a:rPr lang="en-GB" b="1" u="sng" dirty="0" smtClean="0">
                <a:solidFill>
                  <a:srgbClr val="0000FF"/>
                </a:solidFill>
                <a:effectLst>
                  <a:outerShdw blurRad="38100" dist="38100" dir="2700000" algn="tl">
                    <a:srgbClr val="000000">
                      <a:alpha val="43137"/>
                    </a:srgbClr>
                  </a:outerShdw>
                </a:effectLst>
              </a:rPr>
              <a:t>Now look over the 7 explanations again and rank them in your books in order of importance. </a:t>
            </a:r>
          </a:p>
          <a:p>
            <a:endParaRPr lang="en-GB" dirty="0"/>
          </a:p>
          <a:p>
            <a:pPr marL="514350" indent="-514350">
              <a:buFont typeface="+mj-lt"/>
              <a:buAutoNum type="arabicPeriod"/>
            </a:pPr>
            <a:r>
              <a:rPr lang="en-GB" b="1" dirty="0" smtClean="0">
                <a:solidFill>
                  <a:srgbClr val="0000FF"/>
                </a:solidFill>
              </a:rPr>
              <a:t>What is the </a:t>
            </a:r>
            <a:r>
              <a:rPr lang="en-GB" b="1" dirty="0" smtClean="0">
                <a:solidFill>
                  <a:srgbClr val="FF0000"/>
                </a:solidFill>
                <a:effectLst>
                  <a:outerShdw blurRad="38100" dist="38100" dir="2700000" algn="tl">
                    <a:srgbClr val="000000">
                      <a:alpha val="43137"/>
                    </a:srgbClr>
                  </a:outerShdw>
                </a:effectLst>
              </a:rPr>
              <a:t>best explanation </a:t>
            </a:r>
            <a:r>
              <a:rPr lang="en-GB" b="1" dirty="0" smtClean="0">
                <a:solidFill>
                  <a:srgbClr val="0000FF"/>
                </a:solidFill>
              </a:rPr>
              <a:t>why British soldiers continued to fight?</a:t>
            </a:r>
          </a:p>
          <a:p>
            <a:pPr marL="514350" indent="-514350">
              <a:buFont typeface="+mj-lt"/>
              <a:buAutoNum type="arabicPeriod"/>
            </a:pPr>
            <a:r>
              <a:rPr lang="en-GB" b="1" dirty="0" smtClean="0">
                <a:solidFill>
                  <a:srgbClr val="0000FF"/>
                </a:solidFill>
              </a:rPr>
              <a:t>What is the </a:t>
            </a:r>
            <a:r>
              <a:rPr lang="en-GB" b="1" dirty="0" smtClean="0">
                <a:solidFill>
                  <a:srgbClr val="FF0000"/>
                </a:solidFill>
                <a:effectLst>
                  <a:outerShdw blurRad="38100" dist="38100" dir="2700000" algn="tl">
                    <a:srgbClr val="000000">
                      <a:alpha val="43137"/>
                    </a:srgbClr>
                  </a:outerShdw>
                </a:effectLst>
              </a:rPr>
              <a:t>worst explanation </a:t>
            </a:r>
            <a:r>
              <a:rPr lang="en-GB" b="1" dirty="0" smtClean="0">
                <a:solidFill>
                  <a:srgbClr val="0000FF"/>
                </a:solidFill>
              </a:rPr>
              <a:t>why British soldiers continued to fight?</a:t>
            </a:r>
          </a:p>
          <a:p>
            <a:pPr marL="514350" indent="-514350">
              <a:buFont typeface="+mj-lt"/>
              <a:buAutoNum type="arabicPeriod"/>
            </a:pPr>
            <a:r>
              <a:rPr lang="en-GB" b="1" u="sng" dirty="0" smtClean="0">
                <a:solidFill>
                  <a:srgbClr val="FF0000"/>
                </a:solidFill>
                <a:effectLst>
                  <a:outerShdw blurRad="38100" dist="38100" dir="2700000" algn="tl">
                    <a:srgbClr val="000000">
                      <a:alpha val="43137"/>
                    </a:srgbClr>
                  </a:outerShdw>
                </a:effectLst>
              </a:rPr>
              <a:t>What is your hypothesis? </a:t>
            </a:r>
            <a:r>
              <a:rPr lang="en-GB" b="1" dirty="0" smtClean="0">
                <a:solidFill>
                  <a:srgbClr val="0000FF"/>
                </a:solidFill>
              </a:rPr>
              <a:t>– What motivated British soldiers to continue fighting in the trenches?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9" y="1340768"/>
            <a:ext cx="3404526" cy="2581534"/>
          </a:xfrm>
          <a:prstGeom prst="rect">
            <a:avLst/>
          </a:prstGeom>
          <a:ln>
            <a:noFill/>
          </a:ln>
          <a:effectLst>
            <a:softEdge rad="112500"/>
          </a:effec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933056"/>
            <a:ext cx="3425588" cy="2924944"/>
          </a:xfrm>
          <a:prstGeom prst="rect">
            <a:avLst/>
          </a:prstGeom>
          <a:ln>
            <a:noFill/>
          </a:ln>
          <a:effectLst>
            <a:softEdge rad="112500"/>
          </a:effectLst>
        </p:spPr>
      </p:pic>
      <p:pic>
        <p:nvPicPr>
          <p:cNvPr id="3074" name="Picture 2" descr="C:\Program Files (x86)\Microsoft Office\MEDIA\CAGCAT10\j019581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518" y="161342"/>
            <a:ext cx="1044396" cy="107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5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1"/>
            <a:ext cx="8229600" cy="1143000"/>
          </a:xfrm>
        </p:spPr>
        <p:txBody>
          <a:bodyPr/>
          <a:lstStyle/>
          <a:p>
            <a:pPr algn="l"/>
            <a:r>
              <a:rPr lang="en-GB" b="1" u="sng" dirty="0" smtClean="0"/>
              <a:t>Drafting the Essay</a:t>
            </a:r>
            <a:endParaRPr lang="en-GB" b="1" u="sng" dirty="0"/>
          </a:p>
        </p:txBody>
      </p:sp>
      <p:sp>
        <p:nvSpPr>
          <p:cNvPr id="3" name="Content Placeholder 2"/>
          <p:cNvSpPr>
            <a:spLocks noGrp="1"/>
          </p:cNvSpPr>
          <p:nvPr>
            <p:ph idx="1"/>
          </p:nvPr>
        </p:nvSpPr>
        <p:spPr>
          <a:xfrm>
            <a:off x="0" y="1052736"/>
            <a:ext cx="5220072" cy="5805264"/>
          </a:xfrm>
        </p:spPr>
        <p:txBody>
          <a:bodyPr>
            <a:normAutofit fontScale="77500" lnSpcReduction="20000"/>
          </a:bodyPr>
          <a:lstStyle/>
          <a:p>
            <a:r>
              <a:rPr lang="en-GB" dirty="0" smtClean="0"/>
              <a:t>Having worked out your </a:t>
            </a:r>
            <a:r>
              <a:rPr lang="en-GB" b="1" dirty="0" smtClean="0">
                <a:solidFill>
                  <a:srgbClr val="FF0000"/>
                </a:solidFill>
                <a:effectLst>
                  <a:outerShdw blurRad="38100" dist="38100" dir="2700000" algn="tl">
                    <a:srgbClr val="000000">
                      <a:alpha val="43137"/>
                    </a:srgbClr>
                  </a:outerShdw>
                </a:effectLst>
              </a:rPr>
              <a:t>own hypothesis</a:t>
            </a:r>
            <a:r>
              <a:rPr lang="en-GB" dirty="0" smtClean="0"/>
              <a:t>, you now need to write an </a:t>
            </a:r>
            <a:r>
              <a:rPr lang="en-GB" b="1" dirty="0" smtClean="0">
                <a:solidFill>
                  <a:srgbClr val="FF0000"/>
                </a:solidFill>
                <a:effectLst>
                  <a:outerShdw blurRad="38100" dist="38100" dir="2700000" algn="tl">
                    <a:srgbClr val="000000">
                      <a:alpha val="43137"/>
                    </a:srgbClr>
                  </a:outerShdw>
                </a:effectLst>
              </a:rPr>
              <a:t>essay</a:t>
            </a:r>
            <a:r>
              <a:rPr lang="en-GB" dirty="0" smtClean="0"/>
              <a:t> answering the question: </a:t>
            </a:r>
            <a:r>
              <a:rPr lang="en-GB" b="1" u="sng" dirty="0" smtClean="0"/>
              <a:t>‘What motivated British soldiers to continue fighting in the trenches?’</a:t>
            </a:r>
          </a:p>
          <a:p>
            <a:endParaRPr lang="en-GB" dirty="0"/>
          </a:p>
          <a:p>
            <a:r>
              <a:rPr lang="en-GB" b="1" dirty="0" smtClean="0">
                <a:solidFill>
                  <a:srgbClr val="0000FF"/>
                </a:solidFill>
                <a:effectLst>
                  <a:outerShdw blurRad="38100" dist="38100" dir="2700000" algn="tl">
                    <a:srgbClr val="000000">
                      <a:alpha val="43137"/>
                    </a:srgbClr>
                  </a:outerShdw>
                </a:effectLst>
              </a:rPr>
              <a:t>Your answer should start with an </a:t>
            </a:r>
            <a:r>
              <a:rPr lang="en-GB" b="1" dirty="0" smtClean="0">
                <a:solidFill>
                  <a:srgbClr val="FF0000"/>
                </a:solidFill>
                <a:effectLst>
                  <a:outerShdw blurRad="38100" dist="38100" dir="2700000" algn="tl">
                    <a:srgbClr val="000000">
                      <a:alpha val="43137"/>
                    </a:srgbClr>
                  </a:outerShdw>
                </a:effectLst>
              </a:rPr>
              <a:t>introduction</a:t>
            </a:r>
          </a:p>
          <a:p>
            <a:r>
              <a:rPr lang="en-GB" b="1" dirty="0" smtClean="0">
                <a:solidFill>
                  <a:srgbClr val="0000FF"/>
                </a:solidFill>
                <a:effectLst>
                  <a:outerShdw blurRad="38100" dist="38100" dir="2700000" algn="tl">
                    <a:srgbClr val="000000">
                      <a:alpha val="43137"/>
                    </a:srgbClr>
                  </a:outerShdw>
                </a:effectLst>
              </a:rPr>
              <a:t>The main body should contain </a:t>
            </a:r>
            <a:r>
              <a:rPr lang="en-GB" b="1" dirty="0" smtClean="0">
                <a:solidFill>
                  <a:srgbClr val="FF0000"/>
                </a:solidFill>
                <a:effectLst>
                  <a:outerShdw blurRad="38100" dist="38100" dir="2700000" algn="tl">
                    <a:srgbClr val="000000">
                      <a:alpha val="43137"/>
                    </a:srgbClr>
                  </a:outerShdw>
                </a:effectLst>
              </a:rPr>
              <a:t>7 paragraphs</a:t>
            </a:r>
            <a:r>
              <a:rPr lang="en-GB" b="1" dirty="0" smtClean="0">
                <a:solidFill>
                  <a:srgbClr val="0000FF"/>
                </a:solidFill>
                <a:effectLst>
                  <a:outerShdw blurRad="38100" dist="38100" dir="2700000" algn="tl">
                    <a:srgbClr val="000000">
                      <a:alpha val="43137"/>
                    </a:srgbClr>
                  </a:outerShdw>
                </a:effectLst>
              </a:rPr>
              <a:t> – one for each of the </a:t>
            </a:r>
            <a:r>
              <a:rPr lang="en-GB" b="1" dirty="0" smtClean="0">
                <a:solidFill>
                  <a:srgbClr val="FF0000"/>
                </a:solidFill>
                <a:effectLst>
                  <a:outerShdw blurRad="38100" dist="38100" dir="2700000" algn="tl">
                    <a:srgbClr val="000000">
                      <a:alpha val="43137"/>
                    </a:srgbClr>
                  </a:outerShdw>
                </a:effectLst>
              </a:rPr>
              <a:t>explanations</a:t>
            </a:r>
            <a:r>
              <a:rPr lang="en-GB" b="1" dirty="0" smtClean="0">
                <a:solidFill>
                  <a:srgbClr val="0000FF"/>
                </a:solidFill>
                <a:effectLst>
                  <a:outerShdw blurRad="38100" dist="38100" dir="2700000" algn="tl">
                    <a:srgbClr val="000000">
                      <a:alpha val="43137"/>
                    </a:srgbClr>
                  </a:outerShdw>
                </a:effectLst>
              </a:rPr>
              <a:t> you have researched</a:t>
            </a:r>
          </a:p>
          <a:p>
            <a:r>
              <a:rPr lang="en-GB" b="1" dirty="0" smtClean="0">
                <a:solidFill>
                  <a:srgbClr val="0000FF"/>
                </a:solidFill>
                <a:effectLst>
                  <a:outerShdw blurRad="38100" dist="38100" dir="2700000" algn="tl">
                    <a:srgbClr val="000000">
                      <a:alpha val="43137"/>
                    </a:srgbClr>
                  </a:outerShdw>
                </a:effectLst>
              </a:rPr>
              <a:t>You should finish with an </a:t>
            </a:r>
            <a:r>
              <a:rPr lang="en-GB" b="1" dirty="0" smtClean="0">
                <a:solidFill>
                  <a:srgbClr val="FF0000"/>
                </a:solidFill>
                <a:effectLst>
                  <a:outerShdw blurRad="38100" dist="38100" dir="2700000" algn="tl">
                    <a:srgbClr val="000000">
                      <a:alpha val="43137"/>
                    </a:srgbClr>
                  </a:outerShdw>
                </a:effectLst>
              </a:rPr>
              <a:t>overall conclusion</a:t>
            </a:r>
            <a:r>
              <a:rPr lang="en-GB" b="1" dirty="0" smtClean="0">
                <a:solidFill>
                  <a:srgbClr val="0000FF"/>
                </a:solidFill>
                <a:effectLst>
                  <a:outerShdw blurRad="38100" dist="38100" dir="2700000" algn="tl">
                    <a:srgbClr val="000000">
                      <a:alpha val="43137"/>
                    </a:srgbClr>
                  </a:outerShdw>
                </a:effectLst>
              </a:rPr>
              <a:t> – what was the </a:t>
            </a:r>
            <a:r>
              <a:rPr lang="en-GB" b="1" dirty="0" smtClean="0">
                <a:solidFill>
                  <a:srgbClr val="FF0000"/>
                </a:solidFill>
                <a:effectLst>
                  <a:outerShdw blurRad="38100" dist="38100" dir="2700000" algn="tl">
                    <a:srgbClr val="000000">
                      <a:alpha val="43137"/>
                    </a:srgbClr>
                  </a:outerShdw>
                </a:effectLst>
              </a:rPr>
              <a:t>main factor</a:t>
            </a:r>
            <a:r>
              <a:rPr lang="en-GB" b="1" dirty="0" smtClean="0">
                <a:solidFill>
                  <a:srgbClr val="0000FF"/>
                </a:solidFill>
                <a:effectLst>
                  <a:outerShdw blurRad="38100" dist="38100" dir="2700000" algn="tl">
                    <a:srgbClr val="000000">
                      <a:alpha val="43137"/>
                    </a:srgbClr>
                  </a:outerShdw>
                </a:effectLst>
              </a:rPr>
              <a:t> that motivated soldiers to continue fighting?</a:t>
            </a:r>
          </a:p>
          <a:p>
            <a:pPr lvl="1"/>
            <a:r>
              <a:rPr lang="en-GB" b="1" dirty="0" smtClean="0">
                <a:solidFill>
                  <a:srgbClr val="0000FF"/>
                </a:solidFill>
                <a:effectLst>
                  <a:outerShdw blurRad="38100" dist="38100" dir="2700000" algn="tl">
                    <a:srgbClr val="000000">
                      <a:alpha val="43137"/>
                    </a:srgbClr>
                  </a:outerShdw>
                </a:effectLst>
              </a:rPr>
              <a:t>Remember – </a:t>
            </a:r>
            <a:r>
              <a:rPr lang="en-GB" b="1" dirty="0" smtClean="0">
                <a:solidFill>
                  <a:srgbClr val="FF0000"/>
                </a:solidFill>
                <a:effectLst>
                  <a:outerShdw blurRad="38100" dist="38100" dir="2700000" algn="tl">
                    <a:srgbClr val="000000">
                      <a:alpha val="43137"/>
                    </a:srgbClr>
                  </a:outerShdw>
                </a:effectLst>
              </a:rPr>
              <a:t>not all </a:t>
            </a:r>
            <a:r>
              <a:rPr lang="en-GB" b="1" dirty="0" smtClean="0">
                <a:solidFill>
                  <a:srgbClr val="0000FF"/>
                </a:solidFill>
                <a:effectLst>
                  <a:outerShdw blurRad="38100" dist="38100" dir="2700000" algn="tl">
                    <a:srgbClr val="000000">
                      <a:alpha val="43137"/>
                    </a:srgbClr>
                  </a:outerShdw>
                </a:effectLst>
              </a:rPr>
              <a:t>causes are equally important!</a:t>
            </a:r>
            <a:endParaRPr lang="en-GB" b="1" dirty="0">
              <a:solidFill>
                <a:srgbClr val="0000FF"/>
              </a:solidFill>
              <a:effectLst>
                <a:outerShdw blurRad="38100" dist="38100" dir="2700000" algn="tl">
                  <a:srgbClr val="000000">
                    <a:alpha val="43137"/>
                  </a:srgbClr>
                </a:outerShdw>
              </a:effectLst>
            </a:endParaRPr>
          </a:p>
        </p:txBody>
      </p:sp>
      <p:sp>
        <p:nvSpPr>
          <p:cNvPr id="6" name="Rectangle 5"/>
          <p:cNvSpPr/>
          <p:nvPr/>
        </p:nvSpPr>
        <p:spPr>
          <a:xfrm>
            <a:off x="5220072" y="116632"/>
            <a:ext cx="381642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rPr>
              <a:t>Introduction</a:t>
            </a:r>
            <a:endParaRPr lang="en-GB" sz="2400" b="1" dirty="0">
              <a:effectLst>
                <a:outerShdw blurRad="38100" dist="38100" dir="2700000" algn="tl">
                  <a:srgbClr val="000000">
                    <a:alpha val="43137"/>
                  </a:srgbClr>
                </a:outerShdw>
              </a:effectLst>
            </a:endParaRPr>
          </a:p>
        </p:txBody>
      </p:sp>
      <p:sp>
        <p:nvSpPr>
          <p:cNvPr id="7" name="Rectangle 6"/>
          <p:cNvSpPr/>
          <p:nvPr/>
        </p:nvSpPr>
        <p:spPr>
          <a:xfrm>
            <a:off x="5220072" y="908720"/>
            <a:ext cx="38164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effectLst>
                  <a:outerShdw blurRad="38100" dist="38100" dir="2700000" algn="tl">
                    <a:srgbClr val="000000">
                      <a:alpha val="43137"/>
                    </a:srgbClr>
                  </a:outerShdw>
                </a:effectLst>
              </a:rPr>
              <a:t>Explanation 1 – i.e. The Joy of War</a:t>
            </a:r>
            <a:endParaRPr lang="en-GB" sz="2000" b="1" dirty="0">
              <a:effectLst>
                <a:outerShdw blurRad="38100" dist="38100" dir="2700000" algn="tl">
                  <a:srgbClr val="000000">
                    <a:alpha val="43137"/>
                  </a:srgbClr>
                </a:outerShdw>
              </a:effectLst>
            </a:endParaRPr>
          </a:p>
        </p:txBody>
      </p:sp>
      <p:sp>
        <p:nvSpPr>
          <p:cNvPr id="13" name="Rectangle 12"/>
          <p:cNvSpPr/>
          <p:nvPr/>
        </p:nvSpPr>
        <p:spPr>
          <a:xfrm>
            <a:off x="5220072" y="1637184"/>
            <a:ext cx="3816424"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smtClean="0">
                <a:effectLst>
                  <a:outerShdw blurRad="38100" dist="38100" dir="2700000" algn="tl">
                    <a:srgbClr val="000000">
                      <a:alpha val="43137"/>
                    </a:srgbClr>
                  </a:outerShdw>
                </a:effectLst>
              </a:rPr>
              <a:t>Explanation 2</a:t>
            </a:r>
            <a:endParaRPr lang="en-GB" sz="2000" b="1" dirty="0">
              <a:effectLst>
                <a:outerShdw blurRad="38100" dist="38100" dir="2700000" algn="tl">
                  <a:srgbClr val="000000">
                    <a:alpha val="43137"/>
                  </a:srgbClr>
                </a:outerShdw>
              </a:effectLst>
            </a:endParaRPr>
          </a:p>
        </p:txBody>
      </p:sp>
      <p:sp>
        <p:nvSpPr>
          <p:cNvPr id="14" name="Rectangle 13"/>
          <p:cNvSpPr/>
          <p:nvPr/>
        </p:nvSpPr>
        <p:spPr>
          <a:xfrm>
            <a:off x="5216034" y="2348880"/>
            <a:ext cx="381642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dirty="0" smtClean="0">
                <a:effectLst>
                  <a:outerShdw blurRad="38100" dist="38100" dir="2700000" algn="tl">
                    <a:srgbClr val="000000">
                      <a:alpha val="43137"/>
                    </a:srgbClr>
                  </a:outerShdw>
                </a:effectLst>
              </a:rPr>
              <a:t>Explanation 3</a:t>
            </a:r>
            <a:endParaRPr lang="en-GB" sz="2000" b="1" dirty="0">
              <a:effectLst>
                <a:outerShdw blurRad="38100" dist="38100" dir="2700000" algn="tl">
                  <a:srgbClr val="000000">
                    <a:alpha val="43137"/>
                  </a:srgbClr>
                </a:outerShdw>
              </a:effectLst>
            </a:endParaRPr>
          </a:p>
        </p:txBody>
      </p:sp>
      <p:sp>
        <p:nvSpPr>
          <p:cNvPr id="15" name="Rectangle 14"/>
          <p:cNvSpPr/>
          <p:nvPr/>
        </p:nvSpPr>
        <p:spPr>
          <a:xfrm>
            <a:off x="5216034" y="3068960"/>
            <a:ext cx="381642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b="1" dirty="0" smtClean="0">
                <a:effectLst>
                  <a:outerShdw blurRad="38100" dist="38100" dir="2700000" algn="tl">
                    <a:srgbClr val="000000">
                      <a:alpha val="43137"/>
                    </a:srgbClr>
                  </a:outerShdw>
                </a:effectLst>
              </a:rPr>
              <a:t>Explanation 4</a:t>
            </a:r>
            <a:endParaRPr lang="en-GB" sz="2000" b="1" dirty="0">
              <a:effectLst>
                <a:outerShdw blurRad="38100" dist="38100" dir="2700000" algn="tl">
                  <a:srgbClr val="000000">
                    <a:alpha val="43137"/>
                  </a:srgbClr>
                </a:outerShdw>
              </a:effectLst>
            </a:endParaRPr>
          </a:p>
        </p:txBody>
      </p:sp>
      <p:sp>
        <p:nvSpPr>
          <p:cNvPr id="16" name="Rectangle 15"/>
          <p:cNvSpPr/>
          <p:nvPr/>
        </p:nvSpPr>
        <p:spPr>
          <a:xfrm>
            <a:off x="5202117" y="3789040"/>
            <a:ext cx="3816424"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smtClean="0">
                <a:effectLst>
                  <a:outerShdw blurRad="38100" dist="38100" dir="2700000" algn="tl">
                    <a:srgbClr val="000000">
                      <a:alpha val="43137"/>
                    </a:srgbClr>
                  </a:outerShdw>
                </a:effectLst>
              </a:rPr>
              <a:t>Explanation 5</a:t>
            </a:r>
            <a:endParaRPr lang="en-GB" sz="2000" b="1" dirty="0">
              <a:effectLst>
                <a:outerShdw blurRad="38100" dist="38100" dir="2700000" algn="tl">
                  <a:srgbClr val="000000">
                    <a:alpha val="43137"/>
                  </a:srgbClr>
                </a:outerShdw>
              </a:effectLst>
            </a:endParaRPr>
          </a:p>
        </p:txBody>
      </p:sp>
      <p:sp>
        <p:nvSpPr>
          <p:cNvPr id="17" name="Rectangle 16"/>
          <p:cNvSpPr/>
          <p:nvPr/>
        </p:nvSpPr>
        <p:spPr>
          <a:xfrm>
            <a:off x="5198079" y="4509120"/>
            <a:ext cx="381642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smtClean="0">
                <a:effectLst>
                  <a:outerShdw blurRad="38100" dist="38100" dir="2700000" algn="tl">
                    <a:srgbClr val="000000">
                      <a:alpha val="43137"/>
                    </a:srgbClr>
                  </a:outerShdw>
                </a:effectLst>
              </a:rPr>
              <a:t>Explanation 6</a:t>
            </a:r>
            <a:endParaRPr lang="en-GB" sz="2000" b="1" dirty="0">
              <a:effectLst>
                <a:outerShdw blurRad="38100" dist="38100" dir="2700000" algn="tl">
                  <a:srgbClr val="000000">
                    <a:alpha val="43137"/>
                  </a:srgbClr>
                </a:outerShdw>
              </a:effectLst>
            </a:endParaRPr>
          </a:p>
        </p:txBody>
      </p:sp>
      <p:sp>
        <p:nvSpPr>
          <p:cNvPr id="18" name="Rectangle 17"/>
          <p:cNvSpPr/>
          <p:nvPr/>
        </p:nvSpPr>
        <p:spPr>
          <a:xfrm>
            <a:off x="5198079" y="5229200"/>
            <a:ext cx="3816424"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smtClean="0">
                <a:effectLst>
                  <a:outerShdw blurRad="38100" dist="38100" dir="2700000" algn="tl">
                    <a:srgbClr val="000000">
                      <a:alpha val="43137"/>
                    </a:srgbClr>
                  </a:outerShdw>
                </a:effectLst>
              </a:rPr>
              <a:t>Explanation 7</a:t>
            </a:r>
            <a:endParaRPr lang="en-GB" sz="2000" b="1" dirty="0">
              <a:effectLst>
                <a:outerShdw blurRad="38100" dist="38100" dir="2700000" algn="tl">
                  <a:srgbClr val="000000">
                    <a:alpha val="43137"/>
                  </a:srgbClr>
                </a:outerShdw>
              </a:effectLst>
            </a:endParaRPr>
          </a:p>
        </p:txBody>
      </p:sp>
      <p:sp>
        <p:nvSpPr>
          <p:cNvPr id="19" name="Rectangle 18"/>
          <p:cNvSpPr/>
          <p:nvPr/>
        </p:nvSpPr>
        <p:spPr>
          <a:xfrm>
            <a:off x="5198079" y="5949280"/>
            <a:ext cx="381642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rPr>
              <a:t>Conclusion</a:t>
            </a:r>
            <a:endParaRPr lang="en-GB"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71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6"/>
            <a:ext cx="8229600" cy="880084"/>
          </a:xfrm>
        </p:spPr>
        <p:txBody>
          <a:bodyPr/>
          <a:lstStyle/>
          <a:p>
            <a:pPr algn="l"/>
            <a:r>
              <a:rPr lang="en-GB" b="1" u="sng" dirty="0" smtClean="0"/>
              <a:t>Example Introduction</a:t>
            </a:r>
            <a:endParaRPr lang="en-GB" b="1" u="sng" dirty="0"/>
          </a:p>
        </p:txBody>
      </p:sp>
      <p:sp>
        <p:nvSpPr>
          <p:cNvPr id="3" name="Content Placeholder 2"/>
          <p:cNvSpPr>
            <a:spLocks noGrp="1"/>
          </p:cNvSpPr>
          <p:nvPr>
            <p:ph idx="1"/>
          </p:nvPr>
        </p:nvSpPr>
        <p:spPr>
          <a:xfrm>
            <a:off x="11182" y="1052736"/>
            <a:ext cx="9132817" cy="5805264"/>
          </a:xfrm>
        </p:spPr>
        <p:txBody>
          <a:bodyPr>
            <a:normAutofit fontScale="92500" lnSpcReduction="20000"/>
          </a:bodyPr>
          <a:lstStyle/>
          <a:p>
            <a:r>
              <a:rPr lang="en-GB" dirty="0" smtClean="0"/>
              <a:t>When we think of conditions for soldiers in World War One, history teaches us that the soldiers had to endure terrible conditions. Muddy trenches, rats, disease, poor food and the constant threat of death all combined to make fighting in the war a horrendous experience. If this was so, why didn’t more men run away? What kept them fighting?</a:t>
            </a:r>
          </a:p>
          <a:p>
            <a:endParaRPr lang="en-GB" dirty="0" smtClean="0"/>
          </a:p>
          <a:p>
            <a:r>
              <a:rPr lang="en-GB" dirty="0" smtClean="0"/>
              <a:t>In this essay, I will be exploring that question in order to find out what motivated British soldiers to continue fighting. I will argue that ….,  … and …. were the main factors that motivated soldiers but I will also be explaining why other factors contributed. The first factor I will examine is…..</a:t>
            </a:r>
            <a:endParaRPr lang="en-GB" dirty="0"/>
          </a:p>
        </p:txBody>
      </p:sp>
    </p:spTree>
    <p:extLst>
      <p:ext uri="{BB962C8B-B14F-4D97-AF65-F5344CB8AC3E}">
        <p14:creationId xmlns:p14="http://schemas.microsoft.com/office/powerpoint/2010/main" val="3380897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1291</Words>
  <Application>Microsoft Office PowerPoint</Application>
  <PresentationFormat>On-screen Show (4:3)</PresentationFormat>
  <Paragraphs>163</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What motivated British soldiers to continue fighting in the trenches?</vt:lpstr>
      <vt:lpstr>What motivated British soldiers to continue fighting in the trenches?</vt:lpstr>
      <vt:lpstr>What motivated British soldiers to continue fighting in the trenches?</vt:lpstr>
      <vt:lpstr>Developing a hypothesis</vt:lpstr>
      <vt:lpstr>Testing your hypothesis</vt:lpstr>
      <vt:lpstr>British Army Structure</vt:lpstr>
      <vt:lpstr>Developing a new hypothesis</vt:lpstr>
      <vt:lpstr>Drafting the Essay</vt:lpstr>
      <vt:lpstr>Example Introduction</vt:lpstr>
      <vt:lpstr>Building substantiated explanations</vt:lpstr>
      <vt:lpstr>Linking Reasons and Concluding</vt:lpstr>
      <vt:lpstr>PowerPoint Presentation</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motivated British soldiers to continue fighting in the trenches?</dc:title>
  <dc:creator>benny</dc:creator>
  <cp:lastModifiedBy>Stephen Budd</cp:lastModifiedBy>
  <cp:revision>47</cp:revision>
  <dcterms:created xsi:type="dcterms:W3CDTF">2012-01-22T12:35:23Z</dcterms:created>
  <dcterms:modified xsi:type="dcterms:W3CDTF">2016-02-04T02:39:38Z</dcterms:modified>
</cp:coreProperties>
</file>